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72" r:id="rId6"/>
    <p:sldId id="273" r:id="rId7"/>
    <p:sldId id="276" r:id="rId8"/>
    <p:sldId id="277" r:id="rId9"/>
    <p:sldId id="278" r:id="rId10"/>
    <p:sldId id="279" r:id="rId11"/>
    <p:sldId id="280" r:id="rId12"/>
    <p:sldId id="262"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2"/>
    <a:srgbClr val="CCCC00"/>
    <a:srgbClr val="CAD129"/>
    <a:srgbClr val="D9DA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810" autoAdjust="0"/>
  </p:normalViewPr>
  <p:slideViewPr>
    <p:cSldViewPr>
      <p:cViewPr varScale="1">
        <p:scale>
          <a:sx n="78" d="100"/>
          <a:sy n="78" d="100"/>
        </p:scale>
        <p:origin x="85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DF4B6-006A-4275-B902-1CA744B80406}" type="datetimeFigureOut">
              <a:rPr lang="nl-NL" smtClean="0"/>
              <a:t>28-6-2021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FC662-9E92-42D6-A4B5-7A7235CC86AB}" type="slidenum">
              <a:rPr lang="nl-NL" smtClean="0"/>
              <a:t>‹nr.›</a:t>
            </a:fld>
            <a:endParaRPr lang="nl-NL"/>
          </a:p>
        </p:txBody>
      </p:sp>
    </p:spTree>
    <p:extLst>
      <p:ext uri="{BB962C8B-B14F-4D97-AF65-F5344CB8AC3E}">
        <p14:creationId xmlns:p14="http://schemas.microsoft.com/office/powerpoint/2010/main" val="4091311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2</a:t>
            </a:fld>
            <a:endParaRPr lang="nl-NL"/>
          </a:p>
        </p:txBody>
      </p:sp>
    </p:spTree>
    <p:extLst>
      <p:ext uri="{BB962C8B-B14F-4D97-AF65-F5344CB8AC3E}">
        <p14:creationId xmlns:p14="http://schemas.microsoft.com/office/powerpoint/2010/main" val="1949166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aantal vlinderbloemigen vormt peulvruchten. Deze peulvruchten bevatten naast veel eiwit ook olie of zetmeel.</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11</a:t>
            </a:fld>
            <a:endParaRPr lang="nl-NL"/>
          </a:p>
        </p:txBody>
      </p:sp>
    </p:spTree>
    <p:extLst>
      <p:ext uri="{BB962C8B-B14F-4D97-AF65-F5344CB8AC3E}">
        <p14:creationId xmlns:p14="http://schemas.microsoft.com/office/powerpoint/2010/main" val="807077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12</a:t>
            </a:fld>
            <a:endParaRPr lang="nl-NL"/>
          </a:p>
        </p:txBody>
      </p:sp>
    </p:spTree>
    <p:extLst>
      <p:ext uri="{BB962C8B-B14F-4D97-AF65-F5344CB8AC3E}">
        <p14:creationId xmlns:p14="http://schemas.microsoft.com/office/powerpoint/2010/main" val="2181637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13</a:t>
            </a:fld>
            <a:endParaRPr lang="nl-NL"/>
          </a:p>
        </p:txBody>
      </p:sp>
    </p:spTree>
    <p:extLst>
      <p:ext uri="{BB962C8B-B14F-4D97-AF65-F5344CB8AC3E}">
        <p14:creationId xmlns:p14="http://schemas.microsoft.com/office/powerpoint/2010/main" val="530029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14</a:t>
            </a:fld>
            <a:endParaRPr lang="nl-NL"/>
          </a:p>
        </p:txBody>
      </p:sp>
    </p:spTree>
    <p:extLst>
      <p:ext uri="{BB962C8B-B14F-4D97-AF65-F5344CB8AC3E}">
        <p14:creationId xmlns:p14="http://schemas.microsoft.com/office/powerpoint/2010/main" val="2881512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BSE </a:t>
            </a:r>
            <a:r>
              <a:rPr lang="nl-NL" dirty="0" err="1"/>
              <a:t>bovine</a:t>
            </a:r>
            <a:r>
              <a:rPr lang="nl-NL" dirty="0"/>
              <a:t> </a:t>
            </a:r>
            <a:r>
              <a:rPr lang="nl-NL" dirty="0" err="1"/>
              <a:t>spongiform</a:t>
            </a:r>
            <a:r>
              <a:rPr lang="nl-NL" dirty="0"/>
              <a:t> </a:t>
            </a:r>
            <a:r>
              <a:rPr lang="nl-NL" dirty="0" err="1"/>
              <a:t>encephalopathy</a:t>
            </a:r>
            <a:r>
              <a:rPr lang="nl-NL" dirty="0"/>
              <a:t> of gekke koeienziekte is een aandoening van het centrale zenuwstelsel veroorzaakt door een </a:t>
            </a:r>
            <a:r>
              <a:rPr lang="nl-NL" dirty="0" err="1"/>
              <a:t>prioneiwit</a:t>
            </a:r>
            <a:r>
              <a:rPr lang="nl-NL" dirty="0"/>
              <a:t>. Verschijnselen vanaf 3 tot 4 jaar. Eerst afwijkend gedrag. Vervolgens neurotische afwijkingen (bijv. spiertrillingen of spontaan vallen). Daarna veranderende reacties op prikkels en tenslotte kunnen dieren niet meer staan.</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15</a:t>
            </a:fld>
            <a:endParaRPr lang="nl-NL"/>
          </a:p>
        </p:txBody>
      </p:sp>
    </p:spTree>
    <p:extLst>
      <p:ext uri="{BB962C8B-B14F-4D97-AF65-F5344CB8AC3E}">
        <p14:creationId xmlns:p14="http://schemas.microsoft.com/office/powerpoint/2010/main" val="159001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 de plaatjes voorbeelden van pre en pro </a:t>
            </a:r>
            <a:r>
              <a:rPr lang="nl-NL" dirty="0" err="1"/>
              <a:t>biotica</a:t>
            </a:r>
            <a:r>
              <a:rPr lang="nl-NL" dirty="0"/>
              <a:t> uit de humane voeding. We bieden runderen vitaminen en mineralen ook soms aan in liksteen of emmer of als bolus.</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16</a:t>
            </a:fld>
            <a:endParaRPr lang="nl-NL"/>
          </a:p>
        </p:txBody>
      </p:sp>
    </p:spTree>
    <p:extLst>
      <p:ext uri="{BB962C8B-B14F-4D97-AF65-F5344CB8AC3E}">
        <p14:creationId xmlns:p14="http://schemas.microsoft.com/office/powerpoint/2010/main" val="4022176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Runderen zijn herkauwers. Zij hebben een </a:t>
            </a:r>
            <a:r>
              <a:rPr lang="nl-NL" dirty="0" err="1"/>
              <a:t>structuurlaag</a:t>
            </a:r>
            <a:r>
              <a:rPr lang="nl-NL" dirty="0"/>
              <a:t> in de pens nodig. Brij vormt geen </a:t>
            </a:r>
            <a:r>
              <a:rPr lang="nl-NL" dirty="0" err="1"/>
              <a:t>structuurlaag</a:t>
            </a:r>
            <a:r>
              <a:rPr lang="nl-NL" dirty="0"/>
              <a:t> en geeft daarnaast vaak een te snelle vertering waardoor de pens kan verzuren. Dan gaan de meeste bacteriën in de pens dood.</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17</a:t>
            </a:fld>
            <a:endParaRPr lang="nl-NL"/>
          </a:p>
        </p:txBody>
      </p:sp>
    </p:spTree>
    <p:extLst>
      <p:ext uri="{BB962C8B-B14F-4D97-AF65-F5344CB8AC3E}">
        <p14:creationId xmlns:p14="http://schemas.microsoft.com/office/powerpoint/2010/main" val="719637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Ruwe celstof en vocht is hier niet meegenomen.</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19</a:t>
            </a:fld>
            <a:endParaRPr lang="nl-NL"/>
          </a:p>
        </p:txBody>
      </p:sp>
    </p:spTree>
    <p:extLst>
      <p:ext uri="{BB962C8B-B14F-4D97-AF65-F5344CB8AC3E}">
        <p14:creationId xmlns:p14="http://schemas.microsoft.com/office/powerpoint/2010/main" val="3297874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3</a:t>
            </a:fld>
            <a:endParaRPr lang="nl-NL"/>
          </a:p>
        </p:txBody>
      </p:sp>
    </p:spTree>
    <p:extLst>
      <p:ext uri="{BB962C8B-B14F-4D97-AF65-F5344CB8AC3E}">
        <p14:creationId xmlns:p14="http://schemas.microsoft.com/office/powerpoint/2010/main" val="227033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 pens van de koe bevindt zich een vloeibare laag van water, speeksel en opgeloste voedingsmiddelen. Op deze vloeistof bevind zich een drijvende laag met grove delen. Deze grove delen zorgen voor een regelmatige contractie van de </a:t>
            </a:r>
            <a:r>
              <a:rPr lang="nl-NL" dirty="0" err="1"/>
              <a:t>penswand</a:t>
            </a:r>
            <a:r>
              <a:rPr lang="nl-NL" dirty="0"/>
              <a:t>, waardoor de inhoud weer gemengd wordt. De grove delen worden herkauwd en langzaam afgebroken.</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4</a:t>
            </a:fld>
            <a:endParaRPr lang="nl-NL"/>
          </a:p>
        </p:txBody>
      </p:sp>
    </p:spTree>
    <p:extLst>
      <p:ext uri="{BB962C8B-B14F-4D97-AF65-F5344CB8AC3E}">
        <p14:creationId xmlns:p14="http://schemas.microsoft.com/office/powerpoint/2010/main" val="2240261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5</a:t>
            </a:fld>
            <a:endParaRPr lang="nl-NL"/>
          </a:p>
        </p:txBody>
      </p:sp>
    </p:spTree>
    <p:extLst>
      <p:ext uri="{BB962C8B-B14F-4D97-AF65-F5344CB8AC3E}">
        <p14:creationId xmlns:p14="http://schemas.microsoft.com/office/powerpoint/2010/main" val="4081602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krijgt een kwartier om bijpassende voedermiddelen te zoeken/bedenken.</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6</a:t>
            </a:fld>
            <a:endParaRPr lang="nl-NL"/>
          </a:p>
        </p:txBody>
      </p:sp>
    </p:spTree>
    <p:extLst>
      <p:ext uri="{BB962C8B-B14F-4D97-AF65-F5344CB8AC3E}">
        <p14:creationId xmlns:p14="http://schemas.microsoft.com/office/powerpoint/2010/main" val="2815865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7</a:t>
            </a:fld>
            <a:endParaRPr lang="nl-NL"/>
          </a:p>
        </p:txBody>
      </p:sp>
    </p:spTree>
    <p:extLst>
      <p:ext uri="{BB962C8B-B14F-4D97-AF65-F5344CB8AC3E}">
        <p14:creationId xmlns:p14="http://schemas.microsoft.com/office/powerpoint/2010/main" val="515575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Graskuil is droger dan vers gras. Graskuil bevat vaak minder suikers en eiwit. De vertering verloopt meestal langzamer. Graszaadstro wordt net als gerst of tarwe stro gebruikt om de structuurwaarde van het rantsoen te verhogen. Deze zorgen ook voor meer prikkeling van de </a:t>
            </a:r>
            <a:r>
              <a:rPr lang="nl-NL" dirty="0" err="1"/>
              <a:t>penswand</a:t>
            </a:r>
            <a:r>
              <a:rPr lang="nl-NL" dirty="0"/>
              <a:t>. Tenslotte worden deze producten gebruikt als vulling voor een rantsoen met te veel energie en/of eiwit.</a:t>
            </a:r>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8</a:t>
            </a:fld>
            <a:endParaRPr lang="nl-NL"/>
          </a:p>
        </p:txBody>
      </p:sp>
    </p:spTree>
    <p:extLst>
      <p:ext uri="{BB962C8B-B14F-4D97-AF65-F5344CB8AC3E}">
        <p14:creationId xmlns:p14="http://schemas.microsoft.com/office/powerpoint/2010/main" val="1696067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jdelijke aanduiding voor dia-afbeelding 1"/>
          <p:cNvSpPr>
            <a:spLocks noGrp="1" noRot="1" noChangeAspect="1" noTextEdit="1"/>
          </p:cNvSpPr>
          <p:nvPr>
            <p:ph type="sldImg"/>
          </p:nvPr>
        </p:nvSpPr>
        <p:spPr>
          <a:xfrm>
            <a:off x="90488" y="744538"/>
            <a:ext cx="6616700" cy="3722687"/>
          </a:xfrm>
          <a:ln/>
        </p:spPr>
      </p:sp>
      <p:sp>
        <p:nvSpPr>
          <p:cNvPr id="101379" name="Tijdelijke aanduiding voor notities 2"/>
          <p:cNvSpPr>
            <a:spLocks noGrp="1"/>
          </p:cNvSpPr>
          <p:nvPr>
            <p:ph type="body" idx="1"/>
          </p:nvPr>
        </p:nvSpPr>
        <p:spPr>
          <a:noFill/>
        </p:spPr>
        <p:txBody>
          <a:bodyPr/>
          <a:lstStyle/>
          <a:p>
            <a:endParaRPr lang="nl-NL"/>
          </a:p>
        </p:txBody>
      </p:sp>
      <p:sp>
        <p:nvSpPr>
          <p:cNvPr id="101380" name="Tijdelijke aanduiding voor dianummer 3"/>
          <p:cNvSpPr>
            <a:spLocks noGrp="1"/>
          </p:cNvSpPr>
          <p:nvPr>
            <p:ph type="sldNum" sz="quarter" idx="5"/>
          </p:nvPr>
        </p:nvSpPr>
        <p:spPr>
          <a:noFill/>
          <a:ln>
            <a:miter lim="800000"/>
            <a:headEnd/>
            <a:tailEnd/>
          </a:ln>
        </p:spPr>
        <p:txBody>
          <a:bodyPr/>
          <a:lstStyle/>
          <a:p>
            <a:fld id="{8F749559-028F-45F5-80F6-754C36BAFDDC}"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208124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E3FC662-9E92-42D6-A4B5-7A7235CC86AB}" type="slidenum">
              <a:rPr lang="nl-NL" smtClean="0"/>
              <a:t>10</a:t>
            </a:fld>
            <a:endParaRPr lang="nl-NL"/>
          </a:p>
        </p:txBody>
      </p:sp>
    </p:spTree>
    <p:extLst>
      <p:ext uri="{BB962C8B-B14F-4D97-AF65-F5344CB8AC3E}">
        <p14:creationId xmlns:p14="http://schemas.microsoft.com/office/powerpoint/2010/main" val="4258823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8"/>
            <a:ext cx="10363200" cy="1470025"/>
          </a:xfrm>
        </p:spPr>
        <p:txBody>
          <a:bodyPr>
            <a:normAutofit/>
          </a:bodyPr>
          <a:lstStyle>
            <a:lvl1pPr>
              <a:defRPr sz="36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41"/>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41"/>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3071664" y="318494"/>
            <a:ext cx="8860565" cy="648072"/>
          </a:xfrm>
        </p:spPr>
        <p:txBody>
          <a:bodyPr>
            <a:noAutofit/>
          </a:bodyPr>
          <a:lstStyle>
            <a:lvl1pPr algn="r">
              <a:defRPr sz="3600" b="1">
                <a:solidFill>
                  <a:srgbClr val="808002"/>
                </a:solidFill>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3085456" y="1196754"/>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3"/>
            <a:ext cx="10363200" cy="1362075"/>
          </a:xfrm>
        </p:spPr>
        <p:txBody>
          <a:bodyPr anchor="t">
            <a:normAutofit/>
          </a:bodyPr>
          <a:lstStyle>
            <a:lvl1pPr algn="l">
              <a:defRPr sz="3600" b="1" cap="none" baseline="0">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609600" y="1600203"/>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6197600" y="1600203"/>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9"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9"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2"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3"/>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2" y="1435103"/>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D3AEEE68-630E-4FC1-85CA-048CDAFC822F}"/>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2"/>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FDFED390-F77C-4CDE-BB93-EE6416285244}" type="datetimeFigureOut">
              <a:rPr lang="nl-NL" smtClean="0"/>
              <a:pPr/>
              <a:t>28-6-2021</a:t>
            </a:fld>
            <a:endParaRPr lang="nl-NL"/>
          </a:p>
        </p:txBody>
      </p:sp>
      <p:sp>
        <p:nvSpPr>
          <p:cNvPr id="5" name="Tijdelijke aanduiding voor voettekst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b="1" kern="1200">
          <a:solidFill>
            <a:srgbClr val="808002"/>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1">
            <a:extLst>
              <a:ext uri="{FF2B5EF4-FFF2-40B4-BE49-F238E27FC236}">
                <a16:creationId xmlns:a16="http://schemas.microsoft.com/office/drawing/2014/main" id="{139C12E6-511B-4964-8B4B-93BCFAA5287F}"/>
              </a:ext>
            </a:extLst>
          </p:cNvPr>
          <p:cNvGrpSpPr/>
          <p:nvPr/>
        </p:nvGrpSpPr>
        <p:grpSpPr>
          <a:xfrm>
            <a:off x="23870" y="0"/>
            <a:ext cx="12153094" cy="6856413"/>
            <a:chOff x="0" y="0"/>
            <a:chExt cx="11815549" cy="6856413"/>
          </a:xfrm>
        </p:grpSpPr>
        <p:sp>
          <p:nvSpPr>
            <p:cNvPr id="6" name="Rechthoek 5">
              <a:extLst>
                <a:ext uri="{FF2B5EF4-FFF2-40B4-BE49-F238E27FC236}">
                  <a16:creationId xmlns:a16="http://schemas.microsoft.com/office/drawing/2014/main" id="{90AA5BEA-6FE9-4EFE-B721-D78143B4C12C}"/>
                </a:ext>
              </a:extLst>
            </p:cNvPr>
            <p:cNvSpPr/>
            <p:nvPr/>
          </p:nvSpPr>
          <p:spPr>
            <a:xfrm>
              <a:off x="0" y="0"/>
              <a:ext cx="4992010" cy="6856413"/>
            </a:xfrm>
            <a:prstGeom prst="rect">
              <a:avLst/>
            </a:prstGeom>
            <a:solidFill>
              <a:srgbClr val="CAD1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3136"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4" name="Tekstvak 3">
            <a:extLst>
              <a:ext uri="{FF2B5EF4-FFF2-40B4-BE49-F238E27FC236}">
                <a16:creationId xmlns:a16="http://schemas.microsoft.com/office/drawing/2014/main" id="{0DF70F16-39A3-49D9-8055-BF822C88D753}"/>
              </a:ext>
            </a:extLst>
          </p:cNvPr>
          <p:cNvSpPr txBox="1"/>
          <p:nvPr/>
        </p:nvSpPr>
        <p:spPr>
          <a:xfrm>
            <a:off x="2773372" y="1916832"/>
            <a:ext cx="7931140" cy="1138773"/>
          </a:xfrm>
          <a:prstGeom prst="rect">
            <a:avLst/>
          </a:prstGeom>
          <a:noFill/>
        </p:spPr>
        <p:txBody>
          <a:bodyPr wrap="square" rtlCol="0">
            <a:spAutoFit/>
          </a:bodyPr>
          <a:lstStyle/>
          <a:p>
            <a:r>
              <a:rPr lang="nl-NL" sz="4800" b="1" dirty="0">
                <a:latin typeface="Arial" panose="020B0604020202020204" pitchFamily="34" charset="0"/>
                <a:cs typeface="Arial" panose="020B0604020202020204" pitchFamily="34" charset="0"/>
              </a:rPr>
              <a:t>Voedermiddelen</a:t>
            </a:r>
          </a:p>
          <a:p>
            <a:r>
              <a:rPr lang="nl-NL" sz="2000" b="1" dirty="0">
                <a:latin typeface="Arial" panose="020B0604020202020204" pitchFamily="34" charset="0"/>
                <a:cs typeface="Arial" panose="020B0604020202020204" pitchFamily="34" charset="0"/>
              </a:rPr>
              <a:t>Les 1 voedermiddelen voor de koe</a:t>
            </a:r>
          </a:p>
        </p:txBody>
      </p:sp>
    </p:spTree>
    <p:extLst>
      <p:ext uri="{BB962C8B-B14F-4D97-AF65-F5344CB8AC3E}">
        <p14:creationId xmlns:p14="http://schemas.microsoft.com/office/powerpoint/2010/main" val="42403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graanproducten</a:t>
            </a:r>
          </a:p>
        </p:txBody>
      </p:sp>
      <p:pic>
        <p:nvPicPr>
          <p:cNvPr id="3" name="Tijdelijke aanduiding voor inhoud 2">
            <a:extLst>
              <a:ext uri="{FF2B5EF4-FFF2-40B4-BE49-F238E27FC236}">
                <a16:creationId xmlns:a16="http://schemas.microsoft.com/office/drawing/2014/main" id="{798ABAE4-E7E1-4E8C-95FE-555E39D2593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40416" y="3645024"/>
            <a:ext cx="2314278" cy="3096344"/>
          </a:xfrm>
        </p:spPr>
      </p:pic>
      <p:pic>
        <p:nvPicPr>
          <p:cNvPr id="9" name="Afbeelding 8">
            <a:extLst>
              <a:ext uri="{FF2B5EF4-FFF2-40B4-BE49-F238E27FC236}">
                <a16:creationId xmlns:a16="http://schemas.microsoft.com/office/drawing/2014/main" id="{21ACA84D-A144-4D7A-9F84-930C75064557}"/>
              </a:ext>
            </a:extLst>
          </p:cNvPr>
          <p:cNvPicPr>
            <a:picLocks noChangeAspect="1"/>
          </p:cNvPicPr>
          <p:nvPr/>
        </p:nvPicPr>
        <p:blipFill>
          <a:blip r:embed="rId4"/>
          <a:stretch>
            <a:fillRect/>
          </a:stretch>
        </p:blipFill>
        <p:spPr>
          <a:xfrm>
            <a:off x="5349292" y="1107853"/>
            <a:ext cx="6249107" cy="3569310"/>
          </a:xfrm>
          <a:prstGeom prst="rect">
            <a:avLst/>
          </a:prstGeom>
        </p:spPr>
      </p:pic>
      <p:sp>
        <p:nvSpPr>
          <p:cNvPr id="8" name="Tekstvak 7">
            <a:extLst>
              <a:ext uri="{FF2B5EF4-FFF2-40B4-BE49-F238E27FC236}">
                <a16:creationId xmlns:a16="http://schemas.microsoft.com/office/drawing/2014/main" id="{810590F9-19E1-426D-8270-4B1BB2E06C86}"/>
              </a:ext>
            </a:extLst>
          </p:cNvPr>
          <p:cNvSpPr txBox="1"/>
          <p:nvPr/>
        </p:nvSpPr>
        <p:spPr>
          <a:xfrm>
            <a:off x="1487488" y="1196752"/>
            <a:ext cx="7654355" cy="5162054"/>
          </a:xfrm>
          <a:prstGeom prst="rect">
            <a:avLst/>
          </a:prstGeom>
          <a:noFill/>
        </p:spPr>
        <p:txBody>
          <a:bodyPr wrap="square">
            <a:spAutoFit/>
          </a:bodyPr>
          <a:lstStyle/>
          <a:p>
            <a:pPr lvl="0">
              <a:lnSpc>
                <a:spcPct val="115000"/>
              </a:lnSpc>
            </a:pPr>
            <a:r>
              <a:rPr lang="nl-NL" sz="1800" dirty="0">
                <a:effectLst/>
                <a:latin typeface="Arial" panose="020B0604020202020204" pitchFamily="34" charset="0"/>
                <a:ea typeface="Calibri" panose="020F0502020204030204" pitchFamily="34" charset="0"/>
                <a:cs typeface="Arial" panose="020B0604020202020204" pitchFamily="34" charset="0"/>
              </a:rPr>
              <a:t>Behoren tot de </a:t>
            </a:r>
            <a:r>
              <a:rPr lang="nl-NL" sz="1800" dirty="0" err="1">
                <a:effectLst/>
                <a:latin typeface="Arial" panose="020B0604020202020204" pitchFamily="34" charset="0"/>
                <a:ea typeface="Calibri" panose="020F0502020204030204" pitchFamily="34" charset="0"/>
                <a:cs typeface="Arial" panose="020B0604020202020204" pitchFamily="34" charset="0"/>
              </a:rPr>
              <a:t>grasachtigen</a:t>
            </a:r>
            <a:endParaRPr lang="nl-NL" sz="1800" dirty="0">
              <a:effectLst/>
              <a:latin typeface="Arial" panose="020B0604020202020204" pitchFamily="34" charset="0"/>
              <a:ea typeface="Calibri" panose="020F0502020204030204" pitchFamily="34" charset="0"/>
              <a:cs typeface="Arial" panose="020B0604020202020204" pitchFamily="34" charset="0"/>
            </a:endParaRPr>
          </a:p>
          <a:p>
            <a:pPr lvl="0">
              <a:lnSpc>
                <a:spcPct val="115000"/>
              </a:lnSpc>
            </a:pPr>
            <a:r>
              <a:rPr lang="nl-NL" dirty="0">
                <a:latin typeface="Arial" panose="020B0604020202020204" pitchFamily="34" charset="0"/>
                <a:ea typeface="Calibri" panose="020F0502020204030204" pitchFamily="34" charset="0"/>
                <a:cs typeface="Arial" panose="020B0604020202020204" pitchFamily="34" charset="0"/>
              </a:rPr>
              <a:t>De zaden bevatten veel zetmeel,</a:t>
            </a:r>
          </a:p>
          <a:p>
            <a:pPr lvl="0">
              <a:lnSpc>
                <a:spcPct val="115000"/>
              </a:lnSpc>
            </a:pPr>
            <a:r>
              <a:rPr lang="nl-NL" sz="1800" dirty="0">
                <a:effectLst/>
                <a:latin typeface="Arial" panose="020B0604020202020204" pitchFamily="34" charset="0"/>
                <a:ea typeface="Calibri" panose="020F0502020204030204" pitchFamily="34" charset="0"/>
                <a:cs typeface="Arial" panose="020B0604020202020204" pitchFamily="34" charset="0"/>
              </a:rPr>
              <a:t>goede eiwitten, vezels, calcium,</a:t>
            </a:r>
          </a:p>
          <a:p>
            <a:pPr lvl="0">
              <a:lnSpc>
                <a:spcPct val="115000"/>
              </a:lnSpc>
            </a:pPr>
            <a:r>
              <a:rPr lang="nl-NL" dirty="0">
                <a:latin typeface="Arial" panose="020B0604020202020204" pitchFamily="34" charset="0"/>
                <a:ea typeface="Calibri" panose="020F0502020204030204" pitchFamily="34" charset="0"/>
                <a:cs typeface="Arial" panose="020B0604020202020204" pitchFamily="34" charset="0"/>
              </a:rPr>
              <a:t>fosfor en kalium</a:t>
            </a:r>
            <a:endParaRPr lang="nl-NL"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endParaRPr lang="nl-NL" dirty="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Tarwe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Maïs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Gerst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Rogge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Haver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err="1">
                <a:effectLst/>
                <a:latin typeface="Arial" panose="020B0604020202020204" pitchFamily="34" charset="0"/>
                <a:ea typeface="Calibri" panose="020F0502020204030204" pitchFamily="34" charset="0"/>
                <a:cs typeface="Arial" panose="020B0604020202020204" pitchFamily="34" charset="0"/>
              </a:rPr>
              <a:t>Triticale</a:t>
            </a:r>
            <a:r>
              <a:rPr lang="nl-NL" sz="1800" dirty="0">
                <a:effectLst/>
                <a:latin typeface="Arial" panose="020B0604020202020204" pitchFamily="34" charset="0"/>
                <a:ea typeface="Calibri" panose="020F0502020204030204" pitchFamily="34" charset="0"/>
                <a:cs typeface="Arial" panose="020B0604020202020204" pitchFamily="34" charset="0"/>
              </a:rPr>
              <a:t>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Sorghum (is vrij nieuw en lijkt op snijmais)</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err="1">
                <a:effectLst/>
                <a:latin typeface="Arial" panose="020B0604020202020204" pitchFamily="34" charset="0"/>
                <a:ea typeface="Calibri" panose="020F0502020204030204" pitchFamily="34" charset="0"/>
                <a:cs typeface="Arial" panose="020B0604020202020204" pitchFamily="34" charset="0"/>
              </a:rPr>
              <a:t>Millet</a:t>
            </a:r>
            <a:r>
              <a:rPr lang="nl-NL" sz="1800" dirty="0">
                <a:effectLst/>
                <a:latin typeface="Arial" panose="020B0604020202020204" pitchFamily="34" charset="0"/>
                <a:ea typeface="Calibri" panose="020F0502020204030204" pitchFamily="34" charset="0"/>
                <a:cs typeface="Arial" panose="020B0604020202020204" pitchFamily="34" charset="0"/>
              </a:rPr>
              <a:t> (is een soort gierst en een oud gewas)</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Gierst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Rijst </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1800" dirty="0">
                <a:effectLst/>
                <a:latin typeface="Arial" panose="020B0604020202020204" pitchFamily="34" charset="0"/>
                <a:ea typeface="Calibri" panose="020F0502020204030204" pitchFamily="34" charset="0"/>
                <a:cs typeface="Arial" panose="020B0604020202020204" pitchFamily="34" charset="0"/>
              </a:rPr>
              <a:t>Emmertarwe of tweekoren</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3065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err="1">
                <a:solidFill>
                  <a:schemeClr val="tx1"/>
                </a:solidFill>
              </a:rPr>
              <a:t>Vinderbloemigen</a:t>
            </a:r>
            <a:r>
              <a:rPr lang="nl-NL" dirty="0">
                <a:solidFill>
                  <a:schemeClr val="tx1"/>
                </a:solidFill>
              </a:rPr>
              <a:t> </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lnSpcReduction="10000"/>
          </a:bodyPr>
          <a:lstStyle/>
          <a:p>
            <a:pPr marL="0" lvl="0" indent="0">
              <a:buNone/>
            </a:pPr>
            <a:endParaRPr lang="nl-NL" dirty="0"/>
          </a:p>
          <a:p>
            <a:pPr marL="0" lvl="0" indent="0">
              <a:buNone/>
            </a:pPr>
            <a:r>
              <a:rPr lang="nl-NL" dirty="0"/>
              <a:t>Vlinderbloemigen bevatten veel eiwit. Daarnaast zit er energie in, in de vorm van zetmeel of olie. Stengel van vlinderbloemigen is vaak slecht verteerbaar (houtig). De belangrijkste zijn:</a:t>
            </a:r>
          </a:p>
          <a:p>
            <a:pPr lvl="0"/>
            <a:r>
              <a:rPr lang="nl-NL" dirty="0"/>
              <a:t>Bonen </a:t>
            </a:r>
          </a:p>
          <a:p>
            <a:pPr lvl="0"/>
            <a:r>
              <a:rPr lang="nl-NL" dirty="0"/>
              <a:t>Erwten </a:t>
            </a:r>
          </a:p>
          <a:p>
            <a:pPr lvl="0"/>
            <a:r>
              <a:rPr lang="nl-NL" dirty="0"/>
              <a:t>Lupinen </a:t>
            </a:r>
          </a:p>
          <a:p>
            <a:pPr lvl="0"/>
            <a:r>
              <a:rPr lang="nl-NL" dirty="0"/>
              <a:t>Veldbonen </a:t>
            </a:r>
          </a:p>
          <a:p>
            <a:r>
              <a:rPr lang="nl-NL" dirty="0"/>
              <a:t>Soja</a:t>
            </a:r>
          </a:p>
          <a:p>
            <a:r>
              <a:rPr lang="nl-NL" dirty="0"/>
              <a:t>Klaver </a:t>
            </a:r>
          </a:p>
        </p:txBody>
      </p:sp>
      <p:pic>
        <p:nvPicPr>
          <p:cNvPr id="3" name="Afbeelding 2" descr="Afbeelding met buiten, plant, grond, groen&#10;&#10;Automatisch gegenereerde beschrijving">
            <a:extLst>
              <a:ext uri="{FF2B5EF4-FFF2-40B4-BE49-F238E27FC236}">
                <a16:creationId xmlns:a16="http://schemas.microsoft.com/office/drawing/2014/main" id="{46FF65EF-857B-4A6F-8705-07FA83B427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00974" y="3645024"/>
            <a:ext cx="4162509" cy="2904076"/>
          </a:xfrm>
          <a:prstGeom prst="rect">
            <a:avLst/>
          </a:prstGeom>
        </p:spPr>
      </p:pic>
    </p:spTree>
    <p:extLst>
      <p:ext uri="{BB962C8B-B14F-4D97-AF65-F5344CB8AC3E}">
        <p14:creationId xmlns:p14="http://schemas.microsoft.com/office/powerpoint/2010/main" val="259198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Knol- en wortelgewassen</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fontScale="92500" lnSpcReduction="10000"/>
          </a:bodyPr>
          <a:lstStyle/>
          <a:p>
            <a:pPr marL="0" indent="0">
              <a:buNone/>
            </a:pPr>
            <a:r>
              <a:rPr lang="nl-NL" dirty="0"/>
              <a:t>De belangrijkste knol- of wortelgewassen als bestanddeel van krachtvoer zijn:</a:t>
            </a:r>
          </a:p>
          <a:p>
            <a:r>
              <a:rPr lang="nl-NL" dirty="0"/>
              <a:t>Suikerbieten (gedroogde pulp, melasse en </a:t>
            </a:r>
            <a:r>
              <a:rPr lang="nl-NL" dirty="0" err="1"/>
              <a:t>vinasse</a:t>
            </a:r>
            <a:r>
              <a:rPr lang="nl-NL" dirty="0"/>
              <a:t>)</a:t>
            </a:r>
          </a:p>
          <a:p>
            <a:r>
              <a:rPr lang="nl-NL" dirty="0"/>
              <a:t>Tapioca (meel)</a:t>
            </a:r>
          </a:p>
          <a:p>
            <a:pPr marL="0" indent="0">
              <a:buNone/>
            </a:pPr>
            <a:endParaRPr lang="nl-NL" dirty="0"/>
          </a:p>
          <a:p>
            <a:pPr marL="0" indent="0">
              <a:buNone/>
            </a:pPr>
            <a:r>
              <a:rPr lang="nl-NL" dirty="0"/>
              <a:t>Verder worden veel knol- en wortelgewassen ook als bijproduct gevoerd.</a:t>
            </a:r>
          </a:p>
          <a:p>
            <a:r>
              <a:rPr lang="nl-NL" dirty="0"/>
              <a:t>Suikerbiet &gt; perspulp</a:t>
            </a:r>
          </a:p>
          <a:p>
            <a:r>
              <a:rPr lang="nl-NL" dirty="0"/>
              <a:t>Aardappelen &gt; vers, zetmeel, persvezel</a:t>
            </a:r>
          </a:p>
          <a:p>
            <a:r>
              <a:rPr lang="nl-NL" dirty="0"/>
              <a:t>Winterwortelen &gt; vers (overschot en afkeur)</a:t>
            </a:r>
          </a:p>
          <a:p>
            <a:r>
              <a:rPr lang="nl-NL" dirty="0"/>
              <a:t>Witlofpennen &gt; na de trek van witlof</a:t>
            </a:r>
          </a:p>
        </p:txBody>
      </p:sp>
      <p:pic>
        <p:nvPicPr>
          <p:cNvPr id="1026" name="Picture 2" descr="Afbeeldingsresultaten voor witlofpennen">
            <a:extLst>
              <a:ext uri="{FF2B5EF4-FFF2-40B4-BE49-F238E27FC236}">
                <a16:creationId xmlns:a16="http://schemas.microsoft.com/office/drawing/2014/main" id="{8B138CA5-0514-4355-B9E4-67EC9429B4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89" y="2492896"/>
            <a:ext cx="2859272"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38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Oliehoudende zaden</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fontScale="92500" lnSpcReduction="20000"/>
          </a:bodyPr>
          <a:lstStyle/>
          <a:p>
            <a:pPr marL="0" indent="0">
              <a:buNone/>
            </a:pPr>
            <a:r>
              <a:rPr lang="nl-NL" sz="2600" dirty="0"/>
              <a:t>Uit een aantal zaden wordt vaak eerst olie gehaald. Het product wat overblijf het … schilfers of schroot. Meestal is dit product prima geschikt als veevoer.  Bevat vaak veel eiwit en mineralen. Vaak wordt het eerst gedroogd i.v.m. verwerking en bewaring.</a:t>
            </a:r>
          </a:p>
          <a:p>
            <a:endParaRPr lang="nl-NL" sz="2600" dirty="0"/>
          </a:p>
          <a:p>
            <a:pPr lvl="0"/>
            <a:r>
              <a:rPr lang="nl-NL" sz="2600" dirty="0"/>
              <a:t>Grondnotenschilfers en schroot</a:t>
            </a:r>
          </a:p>
          <a:p>
            <a:pPr lvl="0"/>
            <a:r>
              <a:rPr lang="nl-NL" sz="2600" dirty="0"/>
              <a:t>Katoenzaadschilfers en schroot</a:t>
            </a:r>
          </a:p>
          <a:p>
            <a:pPr lvl="0"/>
            <a:r>
              <a:rPr lang="nl-NL" sz="2600" dirty="0"/>
              <a:t>Kokosschilfers en schroot</a:t>
            </a:r>
          </a:p>
          <a:p>
            <a:pPr lvl="0"/>
            <a:r>
              <a:rPr lang="nl-NL" sz="2600" dirty="0"/>
              <a:t>Kool- en raapzaadschilfers en schroot</a:t>
            </a:r>
          </a:p>
          <a:p>
            <a:pPr lvl="0"/>
            <a:r>
              <a:rPr lang="nl-NL" sz="2600" dirty="0"/>
              <a:t>Lijnzaadschilfers, olie en schroot</a:t>
            </a:r>
          </a:p>
          <a:p>
            <a:pPr lvl="0"/>
            <a:r>
              <a:rPr lang="nl-NL" sz="2600" dirty="0"/>
              <a:t>Palmpitschilfers en schroot</a:t>
            </a:r>
          </a:p>
          <a:p>
            <a:pPr lvl="0"/>
            <a:r>
              <a:rPr lang="nl-NL" sz="2600" b="1" dirty="0"/>
              <a:t>Sojaschroot</a:t>
            </a:r>
          </a:p>
          <a:p>
            <a:pPr lvl="0"/>
            <a:r>
              <a:rPr lang="nl-NL" sz="2600" dirty="0"/>
              <a:t>Zonnebloemzaadschilfers en schroot</a:t>
            </a:r>
          </a:p>
          <a:p>
            <a:endParaRPr lang="nl-NL" dirty="0"/>
          </a:p>
        </p:txBody>
      </p:sp>
      <p:pic>
        <p:nvPicPr>
          <p:cNvPr id="4" name="Picture 6" descr="Zonnebloempit__">
            <a:extLst>
              <a:ext uri="{FF2B5EF4-FFF2-40B4-BE49-F238E27FC236}">
                <a16:creationId xmlns:a16="http://schemas.microsoft.com/office/drawing/2014/main" id="{8DB19424-48CA-4A36-BC8C-48A91D834673}"/>
              </a:ext>
            </a:extLst>
          </p:cNvPr>
          <p:cNvPicPr>
            <a:picLocks noChangeAspect="1" noChangeArrowheads="1"/>
          </p:cNvPicPr>
          <p:nvPr/>
        </p:nvPicPr>
        <p:blipFill>
          <a:blip r:embed="rId3" cstate="print"/>
          <a:srcRect t="11794" b="15625"/>
          <a:stretch>
            <a:fillRect/>
          </a:stretch>
        </p:blipFill>
        <p:spPr bwMode="auto">
          <a:xfrm>
            <a:off x="9408368" y="3789040"/>
            <a:ext cx="2601912" cy="2820987"/>
          </a:xfrm>
          <a:prstGeom prst="rect">
            <a:avLst/>
          </a:prstGeom>
          <a:noFill/>
          <a:ln w="9525">
            <a:noFill/>
            <a:miter lim="800000"/>
            <a:headEnd/>
            <a:tailEnd/>
          </a:ln>
        </p:spPr>
      </p:pic>
    </p:spTree>
    <p:extLst>
      <p:ext uri="{BB962C8B-B14F-4D97-AF65-F5344CB8AC3E}">
        <p14:creationId xmlns:p14="http://schemas.microsoft.com/office/powerpoint/2010/main" val="126175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Groenten en fruit </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a:bodyPr>
          <a:lstStyle/>
          <a:p>
            <a:r>
              <a:rPr lang="nl-NL" dirty="0"/>
              <a:t>Groenten en fruit kunnen prima voer voor runderen zijn. Bijv. appels of uien,</a:t>
            </a:r>
          </a:p>
          <a:p>
            <a:r>
              <a:rPr lang="nl-NL" dirty="0"/>
              <a:t>Omdat ze over het algemeen veel vocht bevatten worden ze vaak als nat bijproduct gevoerd. Bijv. erwtenpersvezel.</a:t>
            </a:r>
          </a:p>
          <a:p>
            <a:r>
              <a:rPr lang="nl-NL" dirty="0"/>
              <a:t> Een veel voorkomend droog product in krachtvoer</a:t>
            </a:r>
          </a:p>
          <a:p>
            <a:pPr marL="0" indent="0">
              <a:buNone/>
            </a:pPr>
            <a:r>
              <a:rPr lang="nl-NL" dirty="0"/>
              <a:t>    is </a:t>
            </a:r>
            <a:r>
              <a:rPr lang="nl-NL" b="1" dirty="0" err="1"/>
              <a:t>citruspulp</a:t>
            </a:r>
            <a:r>
              <a:rPr lang="nl-NL" dirty="0"/>
              <a:t>.</a:t>
            </a:r>
          </a:p>
          <a:p>
            <a:pPr marL="0" indent="0">
              <a:buNone/>
            </a:pPr>
            <a:endParaRPr lang="nl-NL" dirty="0"/>
          </a:p>
        </p:txBody>
      </p:sp>
    </p:spTree>
    <p:extLst>
      <p:ext uri="{BB962C8B-B14F-4D97-AF65-F5344CB8AC3E}">
        <p14:creationId xmlns:p14="http://schemas.microsoft.com/office/powerpoint/2010/main" val="115056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7632848" cy="648072"/>
          </a:xfrm>
        </p:spPr>
        <p:txBody>
          <a:bodyPr/>
          <a:lstStyle/>
          <a:p>
            <a:r>
              <a:rPr lang="nl-NL" dirty="0">
                <a:solidFill>
                  <a:schemeClr val="tx1"/>
                </a:solidFill>
              </a:rPr>
              <a:t>Producten van dierlijke herkomst</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a:bodyPr>
          <a:lstStyle/>
          <a:p>
            <a:r>
              <a:rPr lang="nl-NL" dirty="0"/>
              <a:t>Bevatten vaak veel eiwit van hoge kwaliteit</a:t>
            </a:r>
          </a:p>
          <a:p>
            <a:r>
              <a:rPr lang="nl-NL" dirty="0"/>
              <a:t>Zijn goed verteerbaar</a:t>
            </a:r>
          </a:p>
          <a:p>
            <a:r>
              <a:rPr lang="nl-NL" dirty="0"/>
              <a:t>Zijn rijk aan vitaminen en mineralen</a:t>
            </a:r>
          </a:p>
          <a:p>
            <a:endParaRPr lang="nl-NL" dirty="0"/>
          </a:p>
          <a:p>
            <a:pPr marL="0" indent="0">
              <a:buNone/>
            </a:pPr>
            <a:r>
              <a:rPr lang="nl-NL" dirty="0"/>
              <a:t>Voorbeelden zijn zuivelbijproducten, ei-producten, vismeel en resten uit de voedingsindustrie.</a:t>
            </a:r>
          </a:p>
          <a:p>
            <a:pPr marL="0" indent="0">
              <a:buNone/>
            </a:pPr>
            <a:r>
              <a:rPr lang="nl-NL" dirty="0"/>
              <a:t>Sinds de uitbraak van BSE is het verboden dierlijk eiwit te voeren aan runderen. Vroeger diermeel, verenmeel etc.</a:t>
            </a:r>
          </a:p>
        </p:txBody>
      </p:sp>
    </p:spTree>
    <p:extLst>
      <p:ext uri="{BB962C8B-B14F-4D97-AF65-F5344CB8AC3E}">
        <p14:creationId xmlns:p14="http://schemas.microsoft.com/office/powerpoint/2010/main" val="163251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8136904" cy="878260"/>
          </a:xfrm>
        </p:spPr>
        <p:txBody>
          <a:bodyPr/>
          <a:lstStyle/>
          <a:p>
            <a:r>
              <a:rPr lang="nl-NL" sz="3600" dirty="0">
                <a:solidFill>
                  <a:schemeClr val="tx1"/>
                </a:solidFill>
              </a:rPr>
              <a:t>Additieven/supplement/toevoeging</a:t>
            </a:r>
            <a:br>
              <a:rPr lang="nl-NL" sz="3600" dirty="0"/>
            </a:br>
            <a:endParaRPr lang="nl-NL" dirty="0">
              <a:solidFill>
                <a:schemeClr val="tx1"/>
              </a:solidFill>
            </a:endParaRP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fontScale="92500"/>
          </a:bodyPr>
          <a:lstStyle/>
          <a:p>
            <a:pPr marL="0" indent="0">
              <a:buNone/>
            </a:pPr>
            <a:r>
              <a:rPr lang="nl-NL" dirty="0"/>
              <a:t>Door de eerdergenoemde grondstoffen te mengen ontstaat mengvoer. Meestal wordt dit aangevuld met een </a:t>
            </a:r>
            <a:r>
              <a:rPr lang="nl-NL" b="1" dirty="0" err="1"/>
              <a:t>premix</a:t>
            </a:r>
            <a:r>
              <a:rPr lang="nl-NL" dirty="0"/>
              <a:t>.</a:t>
            </a:r>
          </a:p>
          <a:p>
            <a:pPr marL="0" indent="0">
              <a:buNone/>
            </a:pPr>
            <a:r>
              <a:rPr lang="nl-NL" dirty="0"/>
              <a:t>Een </a:t>
            </a:r>
            <a:r>
              <a:rPr lang="nl-NL" dirty="0" err="1"/>
              <a:t>premix</a:t>
            </a:r>
            <a:r>
              <a:rPr lang="nl-NL" dirty="0"/>
              <a:t> is een mengsel van mineralen, vitaminen en soms ook </a:t>
            </a:r>
            <a:r>
              <a:rPr lang="nl-NL" dirty="0" err="1"/>
              <a:t>prebiotica</a:t>
            </a:r>
            <a:r>
              <a:rPr lang="nl-NL" dirty="0"/>
              <a:t> en of </a:t>
            </a:r>
            <a:r>
              <a:rPr lang="nl-NL" dirty="0" err="1"/>
              <a:t>probiotica</a:t>
            </a:r>
            <a:r>
              <a:rPr lang="nl-NL" dirty="0"/>
              <a:t>.</a:t>
            </a:r>
          </a:p>
          <a:p>
            <a:pPr marL="0" indent="0">
              <a:buNone/>
            </a:pPr>
            <a:endParaRPr lang="nl-NL" dirty="0"/>
          </a:p>
          <a:p>
            <a:pPr marL="0" indent="0">
              <a:buNone/>
            </a:pPr>
            <a:r>
              <a:rPr lang="nl-NL" dirty="0" err="1"/>
              <a:t>Prebiotica</a:t>
            </a:r>
            <a:r>
              <a:rPr lang="nl-NL" dirty="0"/>
              <a:t> zorgen voor een betere ontwikkeling van de gewenst darmflora.</a:t>
            </a:r>
          </a:p>
          <a:p>
            <a:pPr marL="0" indent="0">
              <a:buNone/>
            </a:pPr>
            <a:endParaRPr lang="nl-NL" dirty="0"/>
          </a:p>
          <a:p>
            <a:pPr marL="0" indent="0">
              <a:buNone/>
            </a:pPr>
            <a:r>
              <a:rPr lang="nl-NL" dirty="0" err="1"/>
              <a:t>Probiotica</a:t>
            </a:r>
            <a:r>
              <a:rPr lang="nl-NL" dirty="0"/>
              <a:t> zijn toegevoegde bacteriën die de darmflora verbeteren. Vaak bestaat dit uit een groot aantal bacteriestammen</a:t>
            </a:r>
          </a:p>
        </p:txBody>
      </p:sp>
      <p:pic>
        <p:nvPicPr>
          <p:cNvPr id="3" name="Afbeelding 2">
            <a:extLst>
              <a:ext uri="{FF2B5EF4-FFF2-40B4-BE49-F238E27FC236}">
                <a16:creationId xmlns:a16="http://schemas.microsoft.com/office/drawing/2014/main" id="{ED1BE307-7C18-4E68-943C-1C0B0C9844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61" y="4797152"/>
            <a:ext cx="2981325" cy="1714500"/>
          </a:xfrm>
          <a:prstGeom prst="rect">
            <a:avLst/>
          </a:prstGeom>
        </p:spPr>
      </p:pic>
      <p:pic>
        <p:nvPicPr>
          <p:cNvPr id="5" name="Afbeelding 4">
            <a:extLst>
              <a:ext uri="{FF2B5EF4-FFF2-40B4-BE49-F238E27FC236}">
                <a16:creationId xmlns:a16="http://schemas.microsoft.com/office/drawing/2014/main" id="{124F6683-7A83-4C9C-8CB7-106CC70EEC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771" y="2035306"/>
            <a:ext cx="2379845" cy="2617830"/>
          </a:xfrm>
          <a:prstGeom prst="rect">
            <a:avLst/>
          </a:prstGeom>
        </p:spPr>
      </p:pic>
    </p:spTree>
    <p:extLst>
      <p:ext uri="{BB962C8B-B14F-4D97-AF65-F5344CB8AC3E}">
        <p14:creationId xmlns:p14="http://schemas.microsoft.com/office/powerpoint/2010/main" val="125786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4B3B87-580D-403C-8C4C-F741F54CF721}"/>
              </a:ext>
            </a:extLst>
          </p:cNvPr>
          <p:cNvSpPr>
            <a:spLocks noGrp="1"/>
          </p:cNvSpPr>
          <p:nvPr>
            <p:ph type="title"/>
          </p:nvPr>
        </p:nvSpPr>
        <p:spPr>
          <a:xfrm>
            <a:off x="3071665" y="318494"/>
            <a:ext cx="2664296" cy="648072"/>
          </a:xfrm>
        </p:spPr>
        <p:txBody>
          <a:bodyPr/>
          <a:lstStyle/>
          <a:p>
            <a:r>
              <a:rPr lang="nl-NL" dirty="0">
                <a:solidFill>
                  <a:schemeClr val="tx1"/>
                </a:solidFill>
              </a:rPr>
              <a:t>Brijvoer</a:t>
            </a:r>
            <a:r>
              <a:rPr lang="nl-NL" dirty="0"/>
              <a:t> </a:t>
            </a:r>
          </a:p>
        </p:txBody>
      </p:sp>
      <p:sp>
        <p:nvSpPr>
          <p:cNvPr id="3" name="Tijdelijke aanduiding voor inhoud 2">
            <a:extLst>
              <a:ext uri="{FF2B5EF4-FFF2-40B4-BE49-F238E27FC236}">
                <a16:creationId xmlns:a16="http://schemas.microsoft.com/office/drawing/2014/main" id="{F380E470-B812-4AA3-A2C2-5618E108A27C}"/>
              </a:ext>
            </a:extLst>
          </p:cNvPr>
          <p:cNvSpPr>
            <a:spLocks noGrp="1"/>
          </p:cNvSpPr>
          <p:nvPr>
            <p:ph idx="1"/>
          </p:nvPr>
        </p:nvSpPr>
        <p:spPr/>
        <p:txBody>
          <a:bodyPr/>
          <a:lstStyle/>
          <a:p>
            <a:pPr marL="0" indent="0">
              <a:buNone/>
            </a:pPr>
            <a:r>
              <a:rPr lang="nl-NL" dirty="0"/>
              <a:t>Als we voeders gaan mengen met water of een nat bijproduct, zodanig dat we dit kunnen verpompen spreken we van brijvoer. Bij runderen pas je nooit brijvoer toe. Waarom?</a:t>
            </a:r>
          </a:p>
        </p:txBody>
      </p:sp>
    </p:spTree>
    <p:extLst>
      <p:ext uri="{BB962C8B-B14F-4D97-AF65-F5344CB8AC3E}">
        <p14:creationId xmlns:p14="http://schemas.microsoft.com/office/powerpoint/2010/main" val="23476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81E7DC-6AAB-4D62-AF1C-EDCBA71993D0}"/>
              </a:ext>
            </a:extLst>
          </p:cNvPr>
          <p:cNvSpPr>
            <a:spLocks noGrp="1"/>
          </p:cNvSpPr>
          <p:nvPr>
            <p:ph type="title"/>
          </p:nvPr>
        </p:nvSpPr>
        <p:spPr/>
        <p:txBody>
          <a:bodyPr/>
          <a:lstStyle/>
          <a:p>
            <a:r>
              <a:rPr lang="nl-NL" dirty="0">
                <a:solidFill>
                  <a:schemeClr val="tx1"/>
                </a:solidFill>
              </a:rPr>
              <a:t>Samenstelling rantsoen voor runderen </a:t>
            </a:r>
          </a:p>
        </p:txBody>
      </p:sp>
      <p:sp>
        <p:nvSpPr>
          <p:cNvPr id="3" name="Tijdelijke aanduiding voor inhoud 2">
            <a:extLst>
              <a:ext uri="{FF2B5EF4-FFF2-40B4-BE49-F238E27FC236}">
                <a16:creationId xmlns:a16="http://schemas.microsoft.com/office/drawing/2014/main" id="{1D47047E-B452-40A8-8F06-6396206F7B1F}"/>
              </a:ext>
            </a:extLst>
          </p:cNvPr>
          <p:cNvSpPr>
            <a:spLocks noGrp="1"/>
          </p:cNvSpPr>
          <p:nvPr>
            <p:ph idx="1"/>
          </p:nvPr>
        </p:nvSpPr>
        <p:spPr/>
        <p:txBody>
          <a:bodyPr/>
          <a:lstStyle/>
          <a:p>
            <a:pPr marL="0" indent="0">
              <a:buNone/>
            </a:pPr>
            <a:r>
              <a:rPr lang="nl-NL" dirty="0"/>
              <a:t>Hieronder de gemiddelde samenstelling van runderen op </a:t>
            </a:r>
            <a:r>
              <a:rPr lang="nl-NL" dirty="0" err="1"/>
              <a:t>ds</a:t>
            </a:r>
            <a:r>
              <a:rPr lang="nl-NL" dirty="0"/>
              <a:t> basis</a:t>
            </a:r>
          </a:p>
          <a:p>
            <a:r>
              <a:rPr lang="nl-NL" dirty="0"/>
              <a:t>74% is ruwvoer (gras, snijmaïs, graskuil, hooi)</a:t>
            </a:r>
          </a:p>
          <a:p>
            <a:r>
              <a:rPr lang="nl-NL" dirty="0"/>
              <a:t>20% is mengvoer (granen, zaden, vlinderbloemigen in brok)</a:t>
            </a:r>
          </a:p>
          <a:p>
            <a:r>
              <a:rPr lang="nl-NL" dirty="0"/>
              <a:t>4% is vochtige bijproducten (bierbostel, perspulp, aardappelpersvezel, tarwegistconcentraat)</a:t>
            </a:r>
          </a:p>
          <a:p>
            <a:r>
              <a:rPr lang="nl-NL" dirty="0"/>
              <a:t>2 % is losse grondstoffen (resten voeding, mineralen en vitaminen</a:t>
            </a:r>
          </a:p>
        </p:txBody>
      </p:sp>
    </p:spTree>
    <p:extLst>
      <p:ext uri="{BB962C8B-B14F-4D97-AF65-F5344CB8AC3E}">
        <p14:creationId xmlns:p14="http://schemas.microsoft.com/office/powerpoint/2010/main" val="1892157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308D6B-8EC6-4995-9F9A-744769248DCA}"/>
              </a:ext>
            </a:extLst>
          </p:cNvPr>
          <p:cNvSpPr>
            <a:spLocks noGrp="1"/>
          </p:cNvSpPr>
          <p:nvPr>
            <p:ph type="title"/>
          </p:nvPr>
        </p:nvSpPr>
        <p:spPr>
          <a:xfrm>
            <a:off x="2351585" y="318494"/>
            <a:ext cx="6696744" cy="648072"/>
          </a:xfrm>
        </p:spPr>
        <p:txBody>
          <a:bodyPr/>
          <a:lstStyle/>
          <a:p>
            <a:r>
              <a:rPr lang="nl-NL" dirty="0">
                <a:solidFill>
                  <a:schemeClr val="tx1"/>
                </a:solidFill>
              </a:rPr>
              <a:t>Samenstelling rantsoen</a:t>
            </a:r>
          </a:p>
        </p:txBody>
      </p:sp>
      <p:sp>
        <p:nvSpPr>
          <p:cNvPr id="3" name="Tijdelijke aanduiding voor inhoud 2">
            <a:extLst>
              <a:ext uri="{FF2B5EF4-FFF2-40B4-BE49-F238E27FC236}">
                <a16:creationId xmlns:a16="http://schemas.microsoft.com/office/drawing/2014/main" id="{464B7F99-F25C-4ECC-BF60-8A3F7ADC8BA3}"/>
              </a:ext>
            </a:extLst>
          </p:cNvPr>
          <p:cNvSpPr>
            <a:spLocks noGrp="1"/>
          </p:cNvSpPr>
          <p:nvPr>
            <p:ph idx="1"/>
          </p:nvPr>
        </p:nvSpPr>
        <p:spPr/>
        <p:txBody>
          <a:bodyPr/>
          <a:lstStyle/>
          <a:p>
            <a:pPr marL="0" indent="0">
              <a:buNone/>
            </a:pPr>
            <a:r>
              <a:rPr lang="nl-NL" dirty="0"/>
              <a:t>In de tabel de samenstelling van het rantsoen van runderen op basis van voedingsstoffen.</a:t>
            </a:r>
          </a:p>
        </p:txBody>
      </p:sp>
      <p:pic>
        <p:nvPicPr>
          <p:cNvPr id="5" name="Afbeelding 4">
            <a:extLst>
              <a:ext uri="{FF2B5EF4-FFF2-40B4-BE49-F238E27FC236}">
                <a16:creationId xmlns:a16="http://schemas.microsoft.com/office/drawing/2014/main" id="{1ECE0489-AF66-4A09-9694-ECD613EF4644}"/>
              </a:ext>
            </a:extLst>
          </p:cNvPr>
          <p:cNvPicPr>
            <a:picLocks noChangeAspect="1"/>
          </p:cNvPicPr>
          <p:nvPr/>
        </p:nvPicPr>
        <p:blipFill>
          <a:blip r:embed="rId3"/>
          <a:stretch>
            <a:fillRect/>
          </a:stretch>
        </p:blipFill>
        <p:spPr>
          <a:xfrm>
            <a:off x="3431704" y="2166937"/>
            <a:ext cx="7200800" cy="4417158"/>
          </a:xfrm>
          <a:prstGeom prst="rect">
            <a:avLst/>
          </a:prstGeom>
        </p:spPr>
      </p:pic>
    </p:spTree>
    <p:extLst>
      <p:ext uri="{BB962C8B-B14F-4D97-AF65-F5344CB8AC3E}">
        <p14:creationId xmlns:p14="http://schemas.microsoft.com/office/powerpoint/2010/main" val="79934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1919536" y="303423"/>
            <a:ext cx="8784976" cy="965337"/>
          </a:xfrm>
        </p:spPr>
        <p:txBody>
          <a:bodyPr anchor="ctr">
            <a:normAutofit/>
          </a:bodyPr>
          <a:lstStyle/>
          <a:p>
            <a:r>
              <a:rPr lang="nl-NL" sz="4000" dirty="0">
                <a:solidFill>
                  <a:schemeClr val="tx1"/>
                </a:solidFill>
              </a:rPr>
              <a:t>Wat gaan we doen in deze lessen?</a:t>
            </a:r>
          </a:p>
        </p:txBody>
      </p:sp>
      <p:sp>
        <p:nvSpPr>
          <p:cNvPr id="4" name="Tijdelijke aanduiding voor inhoud 3">
            <a:extLst>
              <a:ext uri="{FF2B5EF4-FFF2-40B4-BE49-F238E27FC236}">
                <a16:creationId xmlns:a16="http://schemas.microsoft.com/office/drawing/2014/main" id="{295054FD-6843-41AE-AE49-51019BB4EB9E}"/>
              </a:ext>
            </a:extLst>
          </p:cNvPr>
          <p:cNvSpPr>
            <a:spLocks noGrp="1"/>
          </p:cNvSpPr>
          <p:nvPr>
            <p:ph sz="quarter" idx="4"/>
          </p:nvPr>
        </p:nvSpPr>
        <p:spPr>
          <a:xfrm>
            <a:off x="1631504" y="1700808"/>
            <a:ext cx="10369151" cy="4882554"/>
          </a:xfrm>
        </p:spPr>
        <p:txBody>
          <a:bodyPr>
            <a:normAutofit/>
          </a:bodyPr>
          <a:lstStyle/>
          <a:p>
            <a:pPr>
              <a:lnSpc>
                <a:spcPct val="90000"/>
              </a:lnSpc>
            </a:pPr>
            <a:r>
              <a:rPr lang="nl-NL" dirty="0"/>
              <a:t>Een eerste kennismaking met de voedermiddelen die we gebruiken voor rundvee/geiten en varkens</a:t>
            </a:r>
          </a:p>
          <a:p>
            <a:pPr>
              <a:lnSpc>
                <a:spcPct val="90000"/>
              </a:lnSpc>
            </a:pPr>
            <a:endParaRPr lang="nl-NL" dirty="0"/>
          </a:p>
          <a:p>
            <a:pPr>
              <a:lnSpc>
                <a:spcPct val="90000"/>
              </a:lnSpc>
            </a:pPr>
            <a:r>
              <a:rPr lang="nl-NL" dirty="0"/>
              <a:t>Welke voeders voor alle genoemde diersoorten en welke voeders juist voor of herkauwer of varkens</a:t>
            </a:r>
          </a:p>
          <a:p>
            <a:pPr>
              <a:lnSpc>
                <a:spcPct val="90000"/>
              </a:lnSpc>
            </a:pPr>
            <a:endParaRPr lang="nl-NL" dirty="0"/>
          </a:p>
          <a:p>
            <a:pPr>
              <a:lnSpc>
                <a:spcPct val="90000"/>
              </a:lnSpc>
            </a:pPr>
            <a:r>
              <a:rPr lang="nl-NL" dirty="0"/>
              <a:t>Welke diervoeders kun je zelf telen</a:t>
            </a:r>
          </a:p>
          <a:p>
            <a:pPr>
              <a:lnSpc>
                <a:spcPct val="90000"/>
              </a:lnSpc>
            </a:pPr>
            <a:endParaRPr lang="nl-NL" dirty="0"/>
          </a:p>
          <a:p>
            <a:pPr>
              <a:lnSpc>
                <a:spcPct val="90000"/>
              </a:lnSpc>
            </a:pPr>
            <a:r>
              <a:rPr lang="nl-NL" dirty="0"/>
              <a:t>Achtergronden over vertering leer je vooral in de lessen bij Sandra</a:t>
            </a:r>
          </a:p>
          <a:p>
            <a:pPr>
              <a:lnSpc>
                <a:spcPct val="90000"/>
              </a:lnSpc>
            </a:pPr>
            <a:endParaRPr lang="nl-NL" dirty="0"/>
          </a:p>
        </p:txBody>
      </p:sp>
    </p:spTree>
    <p:extLst>
      <p:ext uri="{BB962C8B-B14F-4D97-AF65-F5344CB8AC3E}">
        <p14:creationId xmlns:p14="http://schemas.microsoft.com/office/powerpoint/2010/main" val="1441625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B5E3B-EA9D-44FC-BC45-93807FA6E6C7}"/>
              </a:ext>
            </a:extLst>
          </p:cNvPr>
          <p:cNvSpPr>
            <a:spLocks noGrp="1"/>
          </p:cNvSpPr>
          <p:nvPr>
            <p:ph type="title"/>
          </p:nvPr>
        </p:nvSpPr>
        <p:spPr>
          <a:xfrm>
            <a:off x="3071664" y="318494"/>
            <a:ext cx="5832647" cy="648072"/>
          </a:xfrm>
        </p:spPr>
        <p:txBody>
          <a:bodyPr/>
          <a:lstStyle/>
          <a:p>
            <a:r>
              <a:rPr lang="nl-NL" dirty="0">
                <a:solidFill>
                  <a:schemeClr val="tx1"/>
                </a:solidFill>
              </a:rPr>
              <a:t>Samenstelling rantsoen</a:t>
            </a:r>
            <a:endParaRPr lang="nl-NL" dirty="0"/>
          </a:p>
        </p:txBody>
      </p:sp>
      <p:sp>
        <p:nvSpPr>
          <p:cNvPr id="3" name="Tijdelijke aanduiding voor inhoud 2">
            <a:extLst>
              <a:ext uri="{FF2B5EF4-FFF2-40B4-BE49-F238E27FC236}">
                <a16:creationId xmlns:a16="http://schemas.microsoft.com/office/drawing/2014/main" id="{A2890B8A-0862-4B48-ADC0-C436E38839B4}"/>
              </a:ext>
            </a:extLst>
          </p:cNvPr>
          <p:cNvSpPr>
            <a:spLocks noGrp="1"/>
          </p:cNvSpPr>
          <p:nvPr>
            <p:ph idx="1"/>
          </p:nvPr>
        </p:nvSpPr>
        <p:spPr>
          <a:xfrm>
            <a:off x="2999656" y="966566"/>
            <a:ext cx="8932573" cy="5159599"/>
          </a:xfrm>
        </p:spPr>
        <p:txBody>
          <a:bodyPr>
            <a:normAutofit/>
          </a:bodyPr>
          <a:lstStyle/>
          <a:p>
            <a:pPr marL="0" indent="0">
              <a:buNone/>
            </a:pPr>
            <a:r>
              <a:rPr lang="nl-NL" sz="1800" dirty="0"/>
              <a:t>In de onderstaande tabel de meest gebruikte grondstoffen voor de betreffende diercategorie</a:t>
            </a:r>
          </a:p>
        </p:txBody>
      </p:sp>
      <p:pic>
        <p:nvPicPr>
          <p:cNvPr id="5" name="Afbeelding 4">
            <a:extLst>
              <a:ext uri="{FF2B5EF4-FFF2-40B4-BE49-F238E27FC236}">
                <a16:creationId xmlns:a16="http://schemas.microsoft.com/office/drawing/2014/main" id="{4C93E2D9-0B7A-4826-82E7-78864757C080}"/>
              </a:ext>
            </a:extLst>
          </p:cNvPr>
          <p:cNvPicPr>
            <a:picLocks noChangeAspect="1"/>
          </p:cNvPicPr>
          <p:nvPr/>
        </p:nvPicPr>
        <p:blipFill>
          <a:blip r:embed="rId2"/>
          <a:stretch>
            <a:fillRect/>
          </a:stretch>
        </p:blipFill>
        <p:spPr>
          <a:xfrm>
            <a:off x="3431704" y="1454850"/>
            <a:ext cx="8403898" cy="5790574"/>
          </a:xfrm>
          <a:prstGeom prst="rect">
            <a:avLst/>
          </a:prstGeom>
        </p:spPr>
      </p:pic>
    </p:spTree>
    <p:extLst>
      <p:ext uri="{BB962C8B-B14F-4D97-AF65-F5344CB8AC3E}">
        <p14:creationId xmlns:p14="http://schemas.microsoft.com/office/powerpoint/2010/main" val="333507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A630D-BEF5-4175-94E9-20BA9E6F4E5C}"/>
              </a:ext>
            </a:extLst>
          </p:cNvPr>
          <p:cNvSpPr>
            <a:spLocks noGrp="1"/>
          </p:cNvSpPr>
          <p:nvPr>
            <p:ph type="title"/>
          </p:nvPr>
        </p:nvSpPr>
        <p:spPr>
          <a:xfrm>
            <a:off x="3071665" y="318494"/>
            <a:ext cx="5760640" cy="648072"/>
          </a:xfrm>
        </p:spPr>
        <p:txBody>
          <a:bodyPr/>
          <a:lstStyle/>
          <a:p>
            <a:r>
              <a:rPr lang="nl-NL" dirty="0">
                <a:solidFill>
                  <a:schemeClr val="tx1"/>
                </a:solidFill>
              </a:rPr>
              <a:t>Aan het einde van de les</a:t>
            </a:r>
          </a:p>
        </p:txBody>
      </p:sp>
      <p:sp>
        <p:nvSpPr>
          <p:cNvPr id="3" name="Tijdelijke aanduiding voor inhoud 2">
            <a:extLst>
              <a:ext uri="{FF2B5EF4-FFF2-40B4-BE49-F238E27FC236}">
                <a16:creationId xmlns:a16="http://schemas.microsoft.com/office/drawing/2014/main" id="{624A5B34-500F-4298-A277-219AC0332220}"/>
              </a:ext>
            </a:extLst>
          </p:cNvPr>
          <p:cNvSpPr>
            <a:spLocks noGrp="1"/>
          </p:cNvSpPr>
          <p:nvPr>
            <p:ph idx="1"/>
          </p:nvPr>
        </p:nvSpPr>
        <p:spPr/>
        <p:txBody>
          <a:bodyPr/>
          <a:lstStyle/>
          <a:p>
            <a:r>
              <a:rPr lang="nl-NL" dirty="0"/>
              <a:t>Kun je de meest voorkomende voedermiddelen voor runderen benoemen.</a:t>
            </a:r>
          </a:p>
          <a:p>
            <a:r>
              <a:rPr lang="nl-NL" dirty="0"/>
              <a:t>Kun je minimaal 2 kenmerken van elk product benoemen.</a:t>
            </a:r>
          </a:p>
        </p:txBody>
      </p:sp>
    </p:spTree>
    <p:extLst>
      <p:ext uri="{BB962C8B-B14F-4D97-AF65-F5344CB8AC3E}">
        <p14:creationId xmlns:p14="http://schemas.microsoft.com/office/powerpoint/2010/main" val="66228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35660" y="260648"/>
            <a:ext cx="3780420" cy="792088"/>
          </a:xfrm>
        </p:spPr>
        <p:txBody>
          <a:bodyPr/>
          <a:lstStyle/>
          <a:p>
            <a:r>
              <a:rPr lang="nl-NL" sz="3600" dirty="0">
                <a:solidFill>
                  <a:srgbClr val="000000"/>
                </a:solidFill>
              </a:rPr>
              <a:t>Succescriteria</a:t>
            </a:r>
            <a:endParaRPr lang="nl-NL" dirty="0">
              <a:solidFill>
                <a:schemeClr val="bg1"/>
              </a:solidFill>
            </a:endParaRP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a:xfrm>
            <a:off x="1991545" y="1556792"/>
            <a:ext cx="10009112" cy="4982713"/>
          </a:xfrm>
        </p:spPr>
        <p:txBody>
          <a:bodyPr>
            <a:normAutofit/>
          </a:bodyPr>
          <a:lstStyle/>
          <a:p>
            <a:pPr marL="0" indent="0">
              <a:lnSpc>
                <a:spcPct val="150000"/>
              </a:lnSpc>
              <a:buNone/>
            </a:pPr>
            <a:r>
              <a:rPr lang="nl-NL" sz="2000" dirty="0">
                <a:solidFill>
                  <a:srgbClr val="000000"/>
                </a:solidFill>
              </a:rPr>
              <a:t>	</a:t>
            </a:r>
          </a:p>
          <a:p>
            <a:r>
              <a:rPr lang="nl-NL" sz="2000" b="1" dirty="0">
                <a:solidFill>
                  <a:srgbClr val="000000"/>
                </a:solidFill>
                <a:latin typeface="calibri" panose="020F0502020204030204" pitchFamily="34" charset="0"/>
              </a:rPr>
              <a:t>Je kan 4 enkelvoudige grondstoffen benoemen</a:t>
            </a:r>
            <a:r>
              <a:rPr lang="nl-NL" sz="2000" dirty="0">
                <a:solidFill>
                  <a:srgbClr val="000000"/>
                </a:solidFill>
                <a:latin typeface="calibri" panose="020F0502020204030204" pitchFamily="34" charset="0"/>
              </a:rPr>
              <a:t>.</a:t>
            </a:r>
            <a:endParaRPr lang="nl-NL" sz="2000" dirty="0">
              <a:solidFill>
                <a:srgbClr val="000000"/>
              </a:solidFill>
            </a:endParaRPr>
          </a:p>
          <a:p>
            <a:r>
              <a:rPr lang="nl-NL" sz="2000" dirty="0">
                <a:solidFill>
                  <a:srgbClr val="000000"/>
                </a:solidFill>
                <a:latin typeface="calibri" panose="020F0502020204030204" pitchFamily="34" charset="0"/>
              </a:rPr>
              <a:t>Je bepaalt voor minimaal 1 productiedier de juiste hoeveelheid voer en het soort voer dat het dier mag eten op 1 dag. </a:t>
            </a:r>
            <a:endParaRPr lang="nl-NL" sz="2000" dirty="0">
              <a:solidFill>
                <a:srgbClr val="000000"/>
              </a:solidFill>
            </a:endParaRPr>
          </a:p>
          <a:p>
            <a:r>
              <a:rPr lang="nl-NL" sz="2000" dirty="0">
                <a:solidFill>
                  <a:srgbClr val="000000"/>
                </a:solidFill>
                <a:latin typeface="calibri" panose="020F0502020204030204" pitchFamily="34" charset="0"/>
              </a:rPr>
              <a:t>Je legt uit hoe gras en mais worden geteeld en geoogst.</a:t>
            </a:r>
            <a:endParaRPr lang="nl-NL" sz="2000" dirty="0">
              <a:solidFill>
                <a:srgbClr val="000000"/>
              </a:solidFill>
            </a:endParaRPr>
          </a:p>
          <a:p>
            <a:r>
              <a:rPr lang="nl-NL" sz="2000" dirty="0">
                <a:solidFill>
                  <a:srgbClr val="000000"/>
                </a:solidFill>
                <a:latin typeface="calibri" panose="020F0502020204030204" pitchFamily="34" charset="0"/>
              </a:rPr>
              <a:t>Je legt uit hoe gras en mais worden opgeslagen.</a:t>
            </a:r>
            <a:endParaRPr lang="nl-NL" sz="2000" dirty="0">
              <a:solidFill>
                <a:srgbClr val="000000"/>
              </a:solidFill>
            </a:endParaRPr>
          </a:p>
          <a:p>
            <a:r>
              <a:rPr lang="nl-NL" sz="2000" dirty="0">
                <a:solidFill>
                  <a:srgbClr val="000000"/>
                </a:solidFill>
                <a:latin typeface="calibri" panose="020F0502020204030204" pitchFamily="34" charset="0"/>
              </a:rPr>
              <a:t>Kan aangeven welke scheikundige processen een rol spelen bij een goede en minder goede opslag van voerdermiddelen.</a:t>
            </a:r>
            <a:endParaRPr lang="nl-NL" sz="2000" dirty="0">
              <a:solidFill>
                <a:srgbClr val="000000"/>
              </a:solidFill>
            </a:endParaRPr>
          </a:p>
          <a:p>
            <a:pPr marL="0" indent="0">
              <a:lnSpc>
                <a:spcPct val="150000"/>
              </a:lnSpc>
              <a:buNone/>
            </a:pPr>
            <a:r>
              <a:rPr lang="nl-NL" sz="2000" dirty="0">
                <a:solidFill>
                  <a:srgbClr val="000000"/>
                </a:solidFill>
              </a:rPr>
              <a:t> </a:t>
            </a:r>
          </a:p>
          <a:p>
            <a:endParaRPr lang="nl-NL" sz="2000" dirty="0"/>
          </a:p>
        </p:txBody>
      </p:sp>
      <p:pic>
        <p:nvPicPr>
          <p:cNvPr id="4" name="Afbeelding 3">
            <a:extLst>
              <a:ext uri="{FF2B5EF4-FFF2-40B4-BE49-F238E27FC236}">
                <a16:creationId xmlns:a16="http://schemas.microsoft.com/office/drawing/2014/main" id="{8D4121CF-2CB5-43CE-B7DC-6AB468CE61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5698" y="4509120"/>
            <a:ext cx="3049513" cy="2271051"/>
          </a:xfrm>
          <a:prstGeom prst="rect">
            <a:avLst/>
          </a:prstGeom>
        </p:spPr>
      </p:pic>
    </p:spTree>
    <p:extLst>
      <p:ext uri="{BB962C8B-B14F-4D97-AF65-F5344CB8AC3E}">
        <p14:creationId xmlns:p14="http://schemas.microsoft.com/office/powerpoint/2010/main" val="404584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Voedermiddelen koeien</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a:bodyPr>
          <a:lstStyle/>
          <a:p>
            <a:pPr marL="0" indent="0">
              <a:buNone/>
            </a:pPr>
            <a:r>
              <a:rPr lang="nl-NL" dirty="0"/>
              <a:t>Fysische samenstelling</a:t>
            </a:r>
          </a:p>
          <a:p>
            <a:r>
              <a:rPr lang="nl-NL" dirty="0"/>
              <a:t>De koe is een herkauwer</a:t>
            </a:r>
          </a:p>
          <a:p>
            <a:r>
              <a:rPr lang="nl-NL" dirty="0"/>
              <a:t>Dit geeft beperkingen aan de fysische samenstelling van het voer</a:t>
            </a:r>
          </a:p>
          <a:p>
            <a:pPr marL="0" indent="0">
              <a:buNone/>
            </a:pPr>
            <a:endParaRPr lang="nl-NL" dirty="0"/>
          </a:p>
        </p:txBody>
      </p:sp>
      <p:pic>
        <p:nvPicPr>
          <p:cNvPr id="3" name="Afbeelding 2">
            <a:extLst>
              <a:ext uri="{FF2B5EF4-FFF2-40B4-BE49-F238E27FC236}">
                <a16:creationId xmlns:a16="http://schemas.microsoft.com/office/drawing/2014/main" id="{F8FA8F10-D79B-45EA-8AE9-2406094245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4845" y="3068960"/>
            <a:ext cx="5820774" cy="3551659"/>
          </a:xfrm>
          <a:prstGeom prst="rect">
            <a:avLst/>
          </a:prstGeom>
        </p:spPr>
      </p:pic>
    </p:spTree>
    <p:extLst>
      <p:ext uri="{BB962C8B-B14F-4D97-AF65-F5344CB8AC3E}">
        <p14:creationId xmlns:p14="http://schemas.microsoft.com/office/powerpoint/2010/main" val="147912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840760" cy="648072"/>
          </a:xfrm>
        </p:spPr>
        <p:txBody>
          <a:bodyPr/>
          <a:lstStyle/>
          <a:p>
            <a:r>
              <a:rPr lang="nl-NL" dirty="0">
                <a:solidFill>
                  <a:schemeClr val="tx1"/>
                </a:solidFill>
              </a:rPr>
              <a:t>Indeling van voedermiddelen</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a:xfrm>
            <a:off x="2927648" y="1196754"/>
            <a:ext cx="9004581" cy="5544614"/>
          </a:xfrm>
        </p:spPr>
        <p:txBody>
          <a:bodyPr>
            <a:normAutofit fontScale="92500" lnSpcReduction="10000"/>
          </a:bodyPr>
          <a:lstStyle/>
          <a:p>
            <a:pPr marL="0" indent="0">
              <a:buNone/>
            </a:pPr>
            <a:r>
              <a:rPr lang="nl-NL" dirty="0"/>
              <a:t>In de praktijk gaan we voeders indelen op basis van:</a:t>
            </a:r>
          </a:p>
          <a:p>
            <a:r>
              <a:rPr lang="nl-NL" dirty="0"/>
              <a:t>Deeltjesgrootte</a:t>
            </a:r>
          </a:p>
          <a:p>
            <a:r>
              <a:rPr lang="nl-NL" dirty="0"/>
              <a:t>Structuurwaarde</a:t>
            </a:r>
          </a:p>
          <a:p>
            <a:r>
              <a:rPr lang="nl-NL" dirty="0"/>
              <a:t>Voederwaarde (vooral energie)</a:t>
            </a:r>
          </a:p>
          <a:p>
            <a:endParaRPr lang="nl-NL" dirty="0"/>
          </a:p>
          <a:p>
            <a:pPr marL="0" indent="0">
              <a:buNone/>
            </a:pPr>
            <a:r>
              <a:rPr lang="nl-NL" dirty="0"/>
              <a:t>Op basis van bovenstaande eigenschappen maken we het onderscheid tussen ruwvoer en krachtvoer</a:t>
            </a:r>
          </a:p>
          <a:p>
            <a:r>
              <a:rPr lang="nl-NL" dirty="0"/>
              <a:t>Deeltjes &gt; 6-8 mm noemen we ruwvoer</a:t>
            </a:r>
          </a:p>
          <a:p>
            <a:r>
              <a:rPr lang="nl-NL" dirty="0"/>
              <a:t>Structuurwaarde heeft te maken met de prikkeling van de </a:t>
            </a:r>
            <a:r>
              <a:rPr lang="nl-NL" dirty="0" err="1"/>
              <a:t>penswand</a:t>
            </a:r>
            <a:r>
              <a:rPr lang="nl-NL" dirty="0"/>
              <a:t>. Deze moet gemiddeld 1 zijn. Als de structuurwaarde beneden de 1,5 zit noemen dit al krachtvoer</a:t>
            </a:r>
          </a:p>
          <a:p>
            <a:r>
              <a:rPr lang="nl-NL" dirty="0"/>
              <a:t>Voor voederwaarde  of energie/ kg is geen harde grens</a:t>
            </a:r>
          </a:p>
          <a:p>
            <a:endParaRPr lang="nl-NL" dirty="0"/>
          </a:p>
          <a:p>
            <a:endParaRPr lang="nl-NL" dirty="0"/>
          </a:p>
          <a:p>
            <a:endParaRPr lang="nl-NL" dirty="0"/>
          </a:p>
        </p:txBody>
      </p:sp>
      <p:pic>
        <p:nvPicPr>
          <p:cNvPr id="3" name="Afbeelding 2">
            <a:extLst>
              <a:ext uri="{FF2B5EF4-FFF2-40B4-BE49-F238E27FC236}">
                <a16:creationId xmlns:a16="http://schemas.microsoft.com/office/drawing/2014/main" id="{F0AEFDD8-4B21-4297-A22A-8CD82FD604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297" y="1412776"/>
            <a:ext cx="2101673" cy="2970719"/>
          </a:xfrm>
          <a:prstGeom prst="rect">
            <a:avLst/>
          </a:prstGeom>
        </p:spPr>
      </p:pic>
      <p:pic>
        <p:nvPicPr>
          <p:cNvPr id="5" name="Afbeelding 4" descr="Afbeelding met zoet&#10;&#10;Automatisch gegenereerde beschrijving">
            <a:extLst>
              <a:ext uri="{FF2B5EF4-FFF2-40B4-BE49-F238E27FC236}">
                <a16:creationId xmlns:a16="http://schemas.microsoft.com/office/drawing/2014/main" id="{FEA1D024-ABE4-451F-8C0E-522902A5A0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19" y="4797152"/>
            <a:ext cx="2887793" cy="1925195"/>
          </a:xfrm>
          <a:prstGeom prst="rect">
            <a:avLst/>
          </a:prstGeom>
        </p:spPr>
      </p:pic>
    </p:spTree>
    <p:extLst>
      <p:ext uri="{BB962C8B-B14F-4D97-AF65-F5344CB8AC3E}">
        <p14:creationId xmlns:p14="http://schemas.microsoft.com/office/powerpoint/2010/main" val="47815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Indeling  van voer</a:t>
            </a:r>
          </a:p>
        </p:txBody>
      </p:sp>
      <p:pic>
        <p:nvPicPr>
          <p:cNvPr id="3" name="Tijdelijke aanduiding voor inhoud 2">
            <a:extLst>
              <a:ext uri="{FF2B5EF4-FFF2-40B4-BE49-F238E27FC236}">
                <a16:creationId xmlns:a16="http://schemas.microsoft.com/office/drawing/2014/main" id="{F45E81E7-9EA4-47C4-A64B-8A9DD4C50528}"/>
              </a:ext>
            </a:extLst>
          </p:cNvPr>
          <p:cNvPicPr>
            <a:picLocks noGrp="1" noChangeAspect="1"/>
          </p:cNvPicPr>
          <p:nvPr>
            <p:ph idx="1"/>
          </p:nvPr>
        </p:nvPicPr>
        <p:blipFill>
          <a:blip r:embed="rId3"/>
          <a:stretch>
            <a:fillRect/>
          </a:stretch>
        </p:blipFill>
        <p:spPr>
          <a:xfrm>
            <a:off x="3296080" y="1700808"/>
            <a:ext cx="7036957" cy="3275211"/>
          </a:xfrm>
        </p:spPr>
      </p:pic>
      <p:sp>
        <p:nvSpPr>
          <p:cNvPr id="4" name="Tekstvak 3">
            <a:extLst>
              <a:ext uri="{FF2B5EF4-FFF2-40B4-BE49-F238E27FC236}">
                <a16:creationId xmlns:a16="http://schemas.microsoft.com/office/drawing/2014/main" id="{5905279E-A9CF-4868-B46B-87C3B33EFD09}"/>
              </a:ext>
            </a:extLst>
          </p:cNvPr>
          <p:cNvSpPr txBox="1"/>
          <p:nvPr/>
        </p:nvSpPr>
        <p:spPr>
          <a:xfrm>
            <a:off x="3503712" y="5517232"/>
            <a:ext cx="8551765" cy="646331"/>
          </a:xfrm>
          <a:prstGeom prst="rect">
            <a:avLst/>
          </a:prstGeom>
          <a:noFill/>
        </p:spPr>
        <p:txBody>
          <a:bodyPr wrap="none" rtlCol="0">
            <a:spAutoFit/>
          </a:bodyPr>
          <a:lstStyle/>
          <a:p>
            <a:r>
              <a:rPr lang="nl-NL" dirty="0"/>
              <a:t>Opdracht: bij meest rechts woorden in de tabel een voorbeeld. Bijvoorbeeld: krachtvoer&gt;</a:t>
            </a:r>
          </a:p>
          <a:p>
            <a:r>
              <a:rPr lang="nl-NL" dirty="0"/>
              <a:t>vochtrijk&gt;vers&gt;dierlijk = kaaswei</a:t>
            </a:r>
          </a:p>
        </p:txBody>
      </p:sp>
    </p:spTree>
    <p:extLst>
      <p:ext uri="{BB962C8B-B14F-4D97-AF65-F5344CB8AC3E}">
        <p14:creationId xmlns:p14="http://schemas.microsoft.com/office/powerpoint/2010/main" val="3627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Voorbeelden </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a:xfrm>
            <a:off x="2279576" y="1196752"/>
            <a:ext cx="9652653" cy="5184576"/>
          </a:xfrm>
        </p:spPr>
        <p:txBody>
          <a:bodyPr>
            <a:normAutofit lnSpcReduction="10000"/>
          </a:bodyPr>
          <a:lstStyle/>
          <a:p>
            <a:r>
              <a:rPr lang="nl-NL" sz="2000" dirty="0"/>
              <a:t> Ruwvoer &gt; vers&gt;gras, gras/klaver, voederbieten</a:t>
            </a:r>
          </a:p>
          <a:p>
            <a:endParaRPr lang="nl-NL" sz="2000" dirty="0"/>
          </a:p>
          <a:p>
            <a:r>
              <a:rPr lang="nl-NL" sz="2000" dirty="0"/>
              <a:t> Ruwvoer &gt; geconserveerd&gt;nat&gt;graskuil, maiskuil</a:t>
            </a:r>
          </a:p>
          <a:p>
            <a:r>
              <a:rPr lang="nl-NL" sz="2000" dirty="0"/>
              <a:t> Ruwvoer &gt; geconserveerd&gt; droog&gt;hooi, graszaadhooi, luzernehooi, kunstmatig </a:t>
            </a:r>
          </a:p>
          <a:p>
            <a:r>
              <a:rPr lang="nl-NL" sz="2000" dirty="0"/>
              <a:t> gedroogde luzerne</a:t>
            </a:r>
          </a:p>
          <a:p>
            <a:endParaRPr lang="nl-NL" sz="2000" dirty="0"/>
          </a:p>
          <a:p>
            <a:r>
              <a:rPr lang="nl-NL" sz="2000" dirty="0"/>
              <a:t> Krachtvoer&gt; vochtrijk&gt;vers&gt;dierlijk&gt;kaaswei</a:t>
            </a:r>
          </a:p>
          <a:p>
            <a:r>
              <a:rPr lang="nl-NL" sz="2000" dirty="0"/>
              <a:t> Krachtvoer&gt;vochtrijk&gt;vers&gt;plantaardig&gt;</a:t>
            </a:r>
            <a:r>
              <a:rPr lang="nl-NL" sz="2000" dirty="0" err="1"/>
              <a:t>citruspulp</a:t>
            </a:r>
            <a:endParaRPr lang="nl-NL" sz="2000" dirty="0"/>
          </a:p>
          <a:p>
            <a:endParaRPr lang="nl-NL" sz="2000" dirty="0"/>
          </a:p>
          <a:p>
            <a:r>
              <a:rPr lang="nl-NL" sz="2000" dirty="0"/>
              <a:t> Krachvoer &gt;vochtrijk&gt;geconserveerd&gt;tarwegistconcentraat</a:t>
            </a:r>
          </a:p>
          <a:p>
            <a:endParaRPr lang="nl-NL" sz="2000" dirty="0"/>
          </a:p>
          <a:p>
            <a:r>
              <a:rPr lang="nl-NL" sz="2000" dirty="0"/>
              <a:t> Krachvoer &gt;droog&gt;enkelvoudig&gt;dierlijk&gt;</a:t>
            </a:r>
            <a:r>
              <a:rPr lang="nl-NL" sz="2000" dirty="0" err="1"/>
              <a:t>weipoeder</a:t>
            </a:r>
            <a:r>
              <a:rPr lang="nl-NL" sz="2000" dirty="0"/>
              <a:t>, bloed-,beender-, verenmeel,  </a:t>
            </a:r>
          </a:p>
          <a:p>
            <a:r>
              <a:rPr lang="nl-NL" sz="2000" dirty="0"/>
              <a:t> vismeel</a:t>
            </a:r>
          </a:p>
          <a:p>
            <a:r>
              <a:rPr lang="nl-NL" sz="2000" dirty="0"/>
              <a:t> Krachvoer &gt;droog&gt;enkelvoudig&gt;plantaardig&gt;meel van granen, bonen of </a:t>
            </a:r>
          </a:p>
          <a:p>
            <a:r>
              <a:rPr lang="nl-NL" sz="2000" dirty="0"/>
              <a:t> oliehoudende zaden (of schilfers en schroot)</a:t>
            </a:r>
          </a:p>
        </p:txBody>
      </p:sp>
    </p:spTree>
    <p:extLst>
      <p:ext uri="{BB962C8B-B14F-4D97-AF65-F5344CB8AC3E}">
        <p14:creationId xmlns:p14="http://schemas.microsoft.com/office/powerpoint/2010/main" val="95982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9E00563A-06E1-4DBF-BB8B-6EE395C331F7}"/>
              </a:ext>
            </a:extLst>
          </p:cNvPr>
          <p:cNvSpPr>
            <a:spLocks noGrp="1"/>
          </p:cNvSpPr>
          <p:nvPr>
            <p:ph type="title"/>
          </p:nvPr>
        </p:nvSpPr>
        <p:spPr>
          <a:xfrm>
            <a:off x="3071664" y="318494"/>
            <a:ext cx="6120679" cy="648072"/>
          </a:xfrm>
        </p:spPr>
        <p:txBody>
          <a:bodyPr/>
          <a:lstStyle/>
          <a:p>
            <a:r>
              <a:rPr lang="nl-NL" dirty="0">
                <a:solidFill>
                  <a:schemeClr val="tx1"/>
                </a:solidFill>
              </a:rPr>
              <a:t>Belangrijkste ruwvoeders</a:t>
            </a:r>
          </a:p>
        </p:txBody>
      </p:sp>
      <p:sp>
        <p:nvSpPr>
          <p:cNvPr id="7" name="Tijdelijke aanduiding voor inhoud 6">
            <a:extLst>
              <a:ext uri="{FF2B5EF4-FFF2-40B4-BE49-F238E27FC236}">
                <a16:creationId xmlns:a16="http://schemas.microsoft.com/office/drawing/2014/main" id="{FA2A6F49-7148-4C86-A819-AC68D4A70451}"/>
              </a:ext>
            </a:extLst>
          </p:cNvPr>
          <p:cNvSpPr>
            <a:spLocks noGrp="1"/>
          </p:cNvSpPr>
          <p:nvPr>
            <p:ph idx="1"/>
          </p:nvPr>
        </p:nvSpPr>
        <p:spPr/>
        <p:txBody>
          <a:bodyPr>
            <a:normAutofit/>
          </a:bodyPr>
          <a:lstStyle/>
          <a:p>
            <a:r>
              <a:rPr lang="nl-NL" dirty="0"/>
              <a:t>Gras en gras/klaver &gt; eiwit, energie uit suikers en celwanden</a:t>
            </a:r>
          </a:p>
          <a:p>
            <a:r>
              <a:rPr lang="nl-NL" dirty="0"/>
              <a:t>Mais &gt; energie uit zetmeel (korrel) en celwanden</a:t>
            </a:r>
          </a:p>
          <a:p>
            <a:r>
              <a:rPr lang="nl-NL" dirty="0"/>
              <a:t>Luzerne &gt; eiwit (hoge kwaliteit, prikkeling </a:t>
            </a:r>
            <a:r>
              <a:rPr lang="nl-NL" dirty="0" err="1"/>
              <a:t>penswand</a:t>
            </a:r>
            <a:r>
              <a:rPr lang="nl-NL" dirty="0"/>
              <a:t>)</a:t>
            </a:r>
          </a:p>
          <a:p>
            <a:r>
              <a:rPr lang="nl-NL" dirty="0"/>
              <a:t>Graszaadstro &gt; structuur, prikkeling </a:t>
            </a:r>
            <a:r>
              <a:rPr lang="nl-NL" dirty="0" err="1"/>
              <a:t>penswand</a:t>
            </a:r>
            <a:r>
              <a:rPr lang="nl-NL" dirty="0"/>
              <a:t>, weinig energie en eiwit</a:t>
            </a:r>
          </a:p>
          <a:p>
            <a:r>
              <a:rPr lang="nl-NL" dirty="0"/>
              <a:t>Gerst- , tarwe- en koolzaadstro &gt; soms meer structuur, nog minder energie en eiwit</a:t>
            </a:r>
          </a:p>
          <a:p>
            <a:r>
              <a:rPr lang="nl-NL" dirty="0" err="1"/>
              <a:t>Triticale</a:t>
            </a:r>
            <a:r>
              <a:rPr lang="nl-NL" dirty="0"/>
              <a:t> of gerst GPS</a:t>
            </a:r>
          </a:p>
        </p:txBody>
      </p:sp>
    </p:spTree>
    <p:extLst>
      <p:ext uri="{BB962C8B-B14F-4D97-AF65-F5344CB8AC3E}">
        <p14:creationId xmlns:p14="http://schemas.microsoft.com/office/powerpoint/2010/main" val="303256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7664E8D9-EF61-4DDC-BD43-05ACFE574136}" type="slidenum">
              <a:rPr lang="en-US" smtClean="0">
                <a:solidFill>
                  <a:srgbClr val="808080"/>
                </a:solidFill>
              </a:rPr>
              <a:pPr>
                <a:defRPr/>
              </a:pPr>
              <a:t>9</a:t>
            </a:fld>
            <a:endParaRPr lang="en-US">
              <a:solidFill>
                <a:srgbClr val="808080"/>
              </a:solidFill>
            </a:endParaRPr>
          </a:p>
        </p:txBody>
      </p:sp>
      <p:sp>
        <p:nvSpPr>
          <p:cNvPr id="41986" name="Titel 1"/>
          <p:cNvSpPr>
            <a:spLocks noGrp="1"/>
          </p:cNvSpPr>
          <p:nvPr>
            <p:ph type="title" idx="4294967295"/>
          </p:nvPr>
        </p:nvSpPr>
        <p:spPr>
          <a:xfrm>
            <a:off x="1991544" y="332656"/>
            <a:ext cx="9590856" cy="1368152"/>
          </a:xfrm>
        </p:spPr>
        <p:txBody>
          <a:bodyPr>
            <a:normAutofit fontScale="90000"/>
          </a:bodyPr>
          <a:lstStyle/>
          <a:p>
            <a:r>
              <a:rPr lang="nl-NL" dirty="0">
                <a:solidFill>
                  <a:schemeClr val="tx1"/>
                </a:solidFill>
              </a:rPr>
              <a:t>Indeling grondstoffen krachtvoeders</a:t>
            </a:r>
          </a:p>
        </p:txBody>
      </p:sp>
      <p:sp>
        <p:nvSpPr>
          <p:cNvPr id="3" name="Tijdelijke aanduiding voor inhoud 2"/>
          <p:cNvSpPr>
            <a:spLocks noGrp="1"/>
          </p:cNvSpPr>
          <p:nvPr>
            <p:ph idx="4294967295"/>
          </p:nvPr>
        </p:nvSpPr>
        <p:spPr>
          <a:xfrm>
            <a:off x="2639616" y="1916832"/>
            <a:ext cx="8015943" cy="4804643"/>
          </a:xfrm>
        </p:spPr>
        <p:txBody>
          <a:bodyPr>
            <a:normAutofit/>
          </a:bodyPr>
          <a:lstStyle/>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Graanproducten </a:t>
            </a:r>
            <a:endParaRPr lang="nl-NL"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Vlinderbloemigen </a:t>
            </a:r>
            <a:endParaRPr lang="nl-NL"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Knol- en wortelgewassen</a:t>
            </a:r>
            <a:endParaRPr lang="nl-NL"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Oliehoudende zaden</a:t>
            </a:r>
            <a:endParaRPr lang="nl-NL"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Groenten en fruit</a:t>
            </a:r>
            <a:endParaRPr lang="nl-NL"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nl-NL" sz="2400" dirty="0">
                <a:effectLst/>
                <a:latin typeface="Arial" panose="020B0604020202020204" pitchFamily="34" charset="0"/>
                <a:ea typeface="Calibri" panose="020F0502020204030204" pitchFamily="34" charset="0"/>
                <a:cs typeface="Arial" panose="020B0604020202020204" pitchFamily="34" charset="0"/>
              </a:rPr>
              <a:t>Producten van dierlijke herkomst</a:t>
            </a:r>
          </a:p>
          <a:p>
            <a:pPr>
              <a:defRPr/>
            </a:pPr>
            <a:r>
              <a:rPr lang="nl-NL" sz="2400" dirty="0"/>
              <a:t>Additieven/supplement/toevoeging</a:t>
            </a:r>
          </a:p>
          <a:p>
            <a:pPr>
              <a:defRPr/>
            </a:pPr>
            <a:endParaRPr lang="nl-NL" sz="2400" dirty="0"/>
          </a:p>
          <a:p>
            <a:pPr marL="0" indent="0">
              <a:buNone/>
              <a:defRPr/>
            </a:pPr>
            <a:endParaRPr lang="nl-NL" dirty="0"/>
          </a:p>
        </p:txBody>
      </p:sp>
      <p:pic>
        <p:nvPicPr>
          <p:cNvPr id="5" name="Afbeelding 4" descr="Afbeelding met rots, voedsel, buiten, sesamzaad&#10;&#10;Automatisch gegenereerde beschrijving">
            <a:extLst>
              <a:ext uri="{FF2B5EF4-FFF2-40B4-BE49-F238E27FC236}">
                <a16:creationId xmlns:a16="http://schemas.microsoft.com/office/drawing/2014/main" id="{93E6B933-3E1E-45EF-9258-D5783B46AF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0539" y="1340768"/>
            <a:ext cx="4480498" cy="2520280"/>
          </a:xfrm>
          <a:prstGeom prst="rect">
            <a:avLst/>
          </a:prstGeom>
        </p:spPr>
      </p:pic>
      <p:pic>
        <p:nvPicPr>
          <p:cNvPr id="7" name="Afbeelding 6" descr="Afbeelding met fruit, noot&#10;&#10;Automatisch gegenereerde beschrijving">
            <a:extLst>
              <a:ext uri="{FF2B5EF4-FFF2-40B4-BE49-F238E27FC236}">
                <a16:creationId xmlns:a16="http://schemas.microsoft.com/office/drawing/2014/main" id="{32F4A269-02E6-4054-9B26-96BCB31353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0824" y="4196113"/>
            <a:ext cx="2338260" cy="2520280"/>
          </a:xfrm>
          <a:prstGeom prst="rect">
            <a:avLst/>
          </a:prstGeom>
        </p:spPr>
      </p:pic>
    </p:spTree>
    <p:extLst>
      <p:ext uri="{BB962C8B-B14F-4D97-AF65-F5344CB8AC3E}">
        <p14:creationId xmlns:p14="http://schemas.microsoft.com/office/powerpoint/2010/main" val="225595518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6D8E16DDC2CB2498A66F0327A67956F" ma:contentTypeVersion="9" ma:contentTypeDescription="Een nieuw document maken." ma:contentTypeScope="" ma:versionID="513eb015774fae0609d5dbbd0b8b02ac">
  <xsd:schema xmlns:xsd="http://www.w3.org/2001/XMLSchema" xmlns:xs="http://www.w3.org/2001/XMLSchema" xmlns:p="http://schemas.microsoft.com/office/2006/metadata/properties" xmlns:ns2="08891fc1-3ef5-4e55-ae4a-9d96043f6748" xmlns:ns3="b46a422e-da98-47e5-a491-2ed84c536562" targetNamespace="http://schemas.microsoft.com/office/2006/metadata/properties" ma:root="true" ma:fieldsID="7622d04bd2685ab2ca8cee37640d41ae" ns2:_="" ns3:_="">
    <xsd:import namespace="08891fc1-3ef5-4e55-ae4a-9d96043f6748"/>
    <xsd:import namespace="b46a422e-da98-47e5-a491-2ed84c53656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891fc1-3ef5-4e55-ae4a-9d96043f67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6a422e-da98-47e5-a491-2ed84c536562"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6A064F-5463-4CBC-82A3-6C2172ED5D66}">
  <ds:schemaRefs>
    <ds:schemaRef ds:uri="http://purl.org/dc/terms/"/>
    <ds:schemaRef ds:uri="http://schemas.microsoft.com/office/2006/documentManagement/types"/>
    <ds:schemaRef ds:uri="http://schemas.microsoft.com/office/2006/metadata/properties"/>
    <ds:schemaRef ds:uri="08891fc1-3ef5-4e55-ae4a-9d96043f6748"/>
    <ds:schemaRef ds:uri="b46a422e-da98-47e5-a491-2ed84c536562"/>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C61EDC4B-4F6E-4CEE-B8B1-F3EE95AA5213}">
  <ds:schemaRefs>
    <ds:schemaRef ds:uri="http://schemas.microsoft.com/sharepoint/v3/contenttype/forms"/>
  </ds:schemaRefs>
</ds:datastoreItem>
</file>

<file path=customXml/itemProps3.xml><?xml version="1.0" encoding="utf-8"?>
<ds:datastoreItem xmlns:ds="http://schemas.openxmlformats.org/officeDocument/2006/customXml" ds:itemID="{6A64E455-764B-4514-8E11-9106EBEFC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891fc1-3ef5-4e55-ae4a-9d96043f6748"/>
    <ds:schemaRef ds:uri="b46a422e-da98-47e5-a491-2ed84c5365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364</TotalTime>
  <Words>1330</Words>
  <Application>Microsoft Office PowerPoint</Application>
  <PresentationFormat>Breedbeeld</PresentationFormat>
  <Paragraphs>174</Paragraphs>
  <Slides>21</Slides>
  <Notes>17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21</vt:i4>
      </vt:variant>
    </vt:vector>
  </HeadingPairs>
  <TitlesOfParts>
    <vt:vector size="26" baseType="lpstr">
      <vt:lpstr>Arial</vt:lpstr>
      <vt:lpstr>Calibri</vt:lpstr>
      <vt:lpstr>Calibri</vt:lpstr>
      <vt:lpstr>Symbol</vt:lpstr>
      <vt:lpstr>Kantoorthema</vt:lpstr>
      <vt:lpstr>PowerPoint-presentatie</vt:lpstr>
      <vt:lpstr>Wat gaan we doen in deze lessen?</vt:lpstr>
      <vt:lpstr>Succescriteria</vt:lpstr>
      <vt:lpstr>Voedermiddelen koeien</vt:lpstr>
      <vt:lpstr>Indeling van voedermiddelen</vt:lpstr>
      <vt:lpstr>Indeling  van voer</vt:lpstr>
      <vt:lpstr>Voorbeelden </vt:lpstr>
      <vt:lpstr>Belangrijkste ruwvoeders</vt:lpstr>
      <vt:lpstr>Indeling grondstoffen krachtvoeders</vt:lpstr>
      <vt:lpstr>graanproducten</vt:lpstr>
      <vt:lpstr>Vinderbloemigen </vt:lpstr>
      <vt:lpstr>Knol- en wortelgewassen</vt:lpstr>
      <vt:lpstr>Oliehoudende zaden</vt:lpstr>
      <vt:lpstr>Groenten en fruit </vt:lpstr>
      <vt:lpstr>Producten van dierlijke herkomst</vt:lpstr>
      <vt:lpstr>Additieven/supplement/toevoeging </vt:lpstr>
      <vt:lpstr>Brijvoer </vt:lpstr>
      <vt:lpstr>Samenstelling rantsoen voor runderen </vt:lpstr>
      <vt:lpstr>Samenstelling rantsoen</vt:lpstr>
      <vt:lpstr>Samenstelling rantsoen</vt:lpstr>
      <vt:lpstr>Aan het einde van de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Pieter Egelmeers</dc:creator>
  <cp:lastModifiedBy>Sandra Thijssen</cp:lastModifiedBy>
  <cp:revision>27</cp:revision>
  <dcterms:created xsi:type="dcterms:W3CDTF">2020-09-01T13:02:19Z</dcterms:created>
  <dcterms:modified xsi:type="dcterms:W3CDTF">2021-06-28T12:29:54Z</dcterms:modified>
</cp:coreProperties>
</file>